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Gochi Hand" charset="1" panose="00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Fredoka One" charset="1" panose="02000000000000000000"/>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Repo Bold" charset="1" panose="02000503040000020004"/>
      <p:regular r:id="rId24"/>
    </p:embeddedFont>
    <p:embeddedFont>
      <p:font typeface="Repo Bold Bold" charset="1" panose="0200050304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notesSlides/notesSlide8.xml" Type="http://schemas.openxmlformats.org/officeDocument/2006/relationships/notesSlide"/><Relationship Id="rId51" Target="notesSlides/notesSlide9.xml" Type="http://schemas.openxmlformats.org/officeDocument/2006/relationships/notesSlide"/><Relationship Id="rId52" Target="notesSlides/notesSlide10.xml" Type="http://schemas.openxmlformats.org/officeDocument/2006/relationships/notesSlide"/><Relationship Id="rId53" Target="notesSlides/notesSlide11.xml" Type="http://schemas.openxmlformats.org/officeDocument/2006/relationships/notesSlide"/><Relationship Id="rId54" Target="notesSlides/notesSlide12.xml" Type="http://schemas.openxmlformats.org/officeDocument/2006/relationships/notesSlide"/><Relationship Id="rId55" Target="notesSlides/notesSlide13.xml" Type="http://schemas.openxmlformats.org/officeDocument/2006/relationships/notesSlide"/><Relationship Id="rId56" Target="notesSlides/notesSlide14.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a:t>
            </a:r>
          </a:p>
          <a:p>
            <a:r>
              <a:rPr lang="en-US"/>
              <a:t/>
            </a:r>
          </a:p>
          <a:p>
            <a:r>
              <a:rPr lang="en-US"/>
              <a:t>Welcome to 'Unlocking the Art of Writing: Analyzing Behavioral Patterns for Enhanced Writing Quality Assessment.' In our fast-paced world, writing remains a critical skill. Today, we embark on a journey to understand the hidden patterns behind writing that influence its quality. Our goal is to revolutionize how we assess and improve writing, shedding light on the behaviors and cognitive activities that affect the Quality of writing.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preparation is the foundation of our analysis. Our pipeline includes cleaning, transforming, removing outliers, augmenting data, and engineering features. This meticulous process ensures that our data is ready for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modeling phase, we explore a variety of techniques, both traditional and cutting-edge, to analyze the data. This includes employing regression and classification approaches with algorithms such as logistic regression, random forests, as well as exploring the capabilities of neural networks, NLP, and deep learning methods. Our goal is to find the most effective model for our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evaluation phase, our pipeline involves a structured process to evaluate the results, review the analysis, and determine the next steps. This iterative approach allows us to continuously refine our model and gain deeper insights.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deployment pipeline is designed to bring our analysis to the end user effectively. We leverage Jupyter Notebooks for interactive exploration and visualization; Building and testing models. Django for web development, and deploy on AWS EC2 service to ensure a seamless user experience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for your valuable attention. Now, we'd be happy to address any questions you may have. </a:t>
            </a:r>
          </a:p>
          <a:p>
            <a:r>
              <a:rPr lang="en-US"/>
              <a:t/>
            </a:r>
          </a:p>
          <a:p>
            <a:r>
              <a:rPr lang="en-US"/>
              <a:t>Please feel free to contact us  about our project, methodologies, or any other aspects you're curious about.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exploration, we delve into the intricate world of writing behaviors. Writing is far more than just words on a page; it's a complex process entailing numerous actions and cognitive activities. In this project, we plan to uncover the hidden dynamics that shape the art of writing.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it's time for a question to our audience </a:t>
            </a:r>
          </a:p>
          <a:p>
            <a:r>
              <a:rPr lang="en-US"/>
              <a:t/>
            </a:r>
          </a:p>
          <a:p>
            <a:r>
              <a:rPr lang="en-US"/>
              <a:t/>
            </a:r>
          </a:p>
          <a:p>
            <a:r>
              <a:rPr lang="en-US"/>
              <a:t>Time to think about!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One critical question we aim to address is whether typing behavior has a significant impact on the quality of the final essay. Are the nuances in how we type reflected in the writing outcome?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 our team. It's me Ashish serving the role of  project manager and data scientist. Somya working as a data engineer, Harshita as a data analyst and shagun, the ML engineer.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Talking about data, we have sourced our data from Kaggle. It's available freely and has decent description about the data we are dealing with. The data structure is a csv file containing log records of keystrokes and mouse events. We'll get to know more about the data in coming slides.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explore our approach using the Cross-Industry Standard Process for Data Mining, or CRISP-DM. This structured framework will guide us through Business Understanding, data understanding, data preparation, modeling, evaluation, and deployment. We'll follow these steps to unravel the secrets hidden in the keystroke logs and understand their impact on writing quality.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is this research essential? Well, there are several compelling reasons. First, it enables us to empower intelligent tutoring and grading systems, transforming the way we educate and assess writing. </a:t>
            </a:r>
          </a:p>
          <a:p>
            <a:r>
              <a:rPr lang="en-US"/>
              <a:t/>
            </a:r>
          </a:p>
          <a:p>
            <a:r>
              <a:rPr lang="en-US"/>
              <a:t>Second, our work here contributes to broader skill assessment. By providing a comprehensive tool for assessing and improving various skills, we're empowering individuals to enhance their abilities and reach their full potential.</a:t>
            </a:r>
          </a:p>
          <a:p>
            <a:r>
              <a:rPr lang="en-US"/>
              <a:t/>
            </a:r>
          </a:p>
          <a:p>
            <a:r>
              <a:rPr lang="en-US"/>
              <a:t>Finally, we're aiding educational and research institutions. Our research fosters cross-disciplinary collaboration with global impact, pushing the boundaries of what we know about the writing process and its relationship to writing quality.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current slide presents a snapshot of the data that drives our project. This Pandas dataframe provides a glimpse into the keystroke logs and  process features.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53.png" Type="http://schemas.openxmlformats.org/officeDocument/2006/relationships/image"/><Relationship Id="rId13" Target="../media/image54.png" Type="http://schemas.openxmlformats.org/officeDocument/2006/relationships/image"/><Relationship Id="rId2" Target="../notesSlides/notesSlide11.xml" Type="http://schemas.openxmlformats.org/officeDocument/2006/relationships/notesSlide"/><Relationship Id="rId3" Target="../media/image48.png" Type="http://schemas.openxmlformats.org/officeDocument/2006/relationships/image"/><Relationship Id="rId4" Target="../media/image49.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5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2" Target="../notesSlides/notesSlide12.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4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9.jpe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2" Target="../notesSlides/notesSlide5.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15" Target="../media/image7.png" Type="http://schemas.openxmlformats.org/officeDocument/2006/relationships/image"/><Relationship Id="rId16" Target="../media/image8.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2" Target="../notesSlides/notesSlide6.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3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3642" y="2346166"/>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81242" y="2193766"/>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280600">
            <a:off x="-2095788" y="7351783"/>
            <a:ext cx="6248976" cy="3442617"/>
          </a:xfrm>
          <a:custGeom>
            <a:avLst/>
            <a:gdLst/>
            <a:ahLst/>
            <a:cxnLst/>
            <a:rect r="r" b="b" t="t" l="l"/>
            <a:pathLst>
              <a:path h="3442617" w="6248976">
                <a:moveTo>
                  <a:pt x="0" y="0"/>
                </a:moveTo>
                <a:lnTo>
                  <a:pt x="6248976" y="0"/>
                </a:lnTo>
                <a:lnTo>
                  <a:pt x="6248976" y="3442618"/>
                </a:lnTo>
                <a:lnTo>
                  <a:pt x="0" y="34426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935593">
            <a:off x="13604796" y="-974843"/>
            <a:ext cx="6158232" cy="3392626"/>
          </a:xfrm>
          <a:custGeom>
            <a:avLst/>
            <a:gdLst/>
            <a:ahLst/>
            <a:cxnLst/>
            <a:rect r="r" b="b" t="t" l="l"/>
            <a:pathLst>
              <a:path h="3392626" w="6158232">
                <a:moveTo>
                  <a:pt x="0" y="0"/>
                </a:moveTo>
                <a:lnTo>
                  <a:pt x="6158232" y="0"/>
                </a:lnTo>
                <a:lnTo>
                  <a:pt x="6158232" y="3392626"/>
                </a:lnTo>
                <a:lnTo>
                  <a:pt x="0" y="33926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0960546" y="2849085"/>
            <a:ext cx="5438226" cy="6224007"/>
          </a:xfrm>
          <a:custGeom>
            <a:avLst/>
            <a:gdLst/>
            <a:ahLst/>
            <a:cxnLst/>
            <a:rect r="r" b="b" t="t" l="l"/>
            <a:pathLst>
              <a:path h="6224007" w="5438226">
                <a:moveTo>
                  <a:pt x="0" y="0"/>
                </a:moveTo>
                <a:lnTo>
                  <a:pt x="5438226" y="0"/>
                </a:lnTo>
                <a:lnTo>
                  <a:pt x="5438226" y="6224007"/>
                </a:lnTo>
                <a:lnTo>
                  <a:pt x="0" y="6224007"/>
                </a:lnTo>
                <a:lnTo>
                  <a:pt x="0" y="0"/>
                </a:lnTo>
                <a:close/>
              </a:path>
            </a:pathLst>
          </a:custGeom>
          <a:blipFill>
            <a:blip r:embed="rId11"/>
            <a:stretch>
              <a:fillRect l="0" t="0" r="0" b="0"/>
            </a:stretch>
          </a:blipFill>
        </p:spPr>
      </p:sp>
      <p:sp>
        <p:nvSpPr>
          <p:cNvPr name="TextBox 7" id="7"/>
          <p:cNvSpPr txBox="true"/>
          <p:nvPr/>
        </p:nvSpPr>
        <p:spPr>
          <a:xfrm rot="0">
            <a:off x="2320020" y="4482568"/>
            <a:ext cx="10107960" cy="1169464"/>
          </a:xfrm>
          <a:prstGeom prst="rect">
            <a:avLst/>
          </a:prstGeom>
        </p:spPr>
        <p:txBody>
          <a:bodyPr anchor="t" rtlCol="false" tIns="0" lIns="0" bIns="0" rIns="0">
            <a:spAutoFit/>
          </a:bodyPr>
          <a:lstStyle/>
          <a:p>
            <a:pPr marL="0" indent="0" lvl="0">
              <a:lnSpc>
                <a:spcPts val="9303"/>
              </a:lnSpc>
              <a:spcBef>
                <a:spcPct val="0"/>
              </a:spcBef>
            </a:pPr>
            <a:r>
              <a:rPr lang="en-US" sz="6645">
                <a:solidFill>
                  <a:srgbClr val="000000"/>
                </a:solidFill>
                <a:latin typeface="Repo Bold Bold"/>
              </a:rPr>
              <a:t>the Art of Writing</a:t>
            </a:r>
          </a:p>
        </p:txBody>
      </p:sp>
      <p:sp>
        <p:nvSpPr>
          <p:cNvPr name="Freeform 8" id="8"/>
          <p:cNvSpPr/>
          <p:nvPr/>
        </p:nvSpPr>
        <p:spPr>
          <a:xfrm flipH="false" flipV="false" rot="0">
            <a:off x="2753205" y="4262376"/>
            <a:ext cx="4809948" cy="577194"/>
          </a:xfrm>
          <a:custGeom>
            <a:avLst/>
            <a:gdLst/>
            <a:ahLst/>
            <a:cxnLst/>
            <a:rect r="r" b="b" t="t" l="l"/>
            <a:pathLst>
              <a:path h="577194" w="4809948">
                <a:moveTo>
                  <a:pt x="0" y="0"/>
                </a:moveTo>
                <a:lnTo>
                  <a:pt x="4809948" y="0"/>
                </a:lnTo>
                <a:lnTo>
                  <a:pt x="4809948" y="577194"/>
                </a:lnTo>
                <a:lnTo>
                  <a:pt x="0" y="5771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2320020" y="6574239"/>
            <a:ext cx="8490450" cy="1085248"/>
          </a:xfrm>
          <a:prstGeom prst="rect">
            <a:avLst/>
          </a:prstGeom>
        </p:spPr>
        <p:txBody>
          <a:bodyPr anchor="t" rtlCol="false" tIns="0" lIns="0" bIns="0" rIns="0">
            <a:spAutoFit/>
          </a:bodyPr>
          <a:lstStyle/>
          <a:p>
            <a:pPr>
              <a:lnSpc>
                <a:spcPts val="4404"/>
              </a:lnSpc>
            </a:pPr>
            <a:r>
              <a:rPr lang="en-US" sz="3146" spc="-31">
                <a:solidFill>
                  <a:srgbClr val="000000"/>
                </a:solidFill>
                <a:latin typeface="DM Sans"/>
              </a:rPr>
              <a:t> Analyzing Behavioral Patterns for Enhanced Writing Quality Assessment</a:t>
            </a:r>
          </a:p>
        </p:txBody>
      </p:sp>
      <p:sp>
        <p:nvSpPr>
          <p:cNvPr name="TextBox 10" id="10"/>
          <p:cNvSpPr txBox="true"/>
          <p:nvPr/>
        </p:nvSpPr>
        <p:spPr>
          <a:xfrm rot="0">
            <a:off x="2509173" y="3092912"/>
            <a:ext cx="7301985" cy="1169464"/>
          </a:xfrm>
          <a:prstGeom prst="rect">
            <a:avLst/>
          </a:prstGeom>
        </p:spPr>
        <p:txBody>
          <a:bodyPr anchor="t" rtlCol="false" tIns="0" lIns="0" bIns="0" rIns="0">
            <a:spAutoFit/>
          </a:bodyPr>
          <a:lstStyle/>
          <a:p>
            <a:pPr marL="0" indent="0" lvl="0">
              <a:lnSpc>
                <a:spcPts val="9303"/>
              </a:lnSpc>
              <a:spcBef>
                <a:spcPct val="0"/>
              </a:spcBef>
            </a:pPr>
            <a:r>
              <a:rPr lang="en-US" sz="6645">
                <a:solidFill>
                  <a:srgbClr val="000000"/>
                </a:solidFill>
                <a:latin typeface="Repo Bold Bold"/>
              </a:rPr>
              <a:t>Unlocking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8020" y="414302"/>
            <a:ext cx="17311959" cy="9458396"/>
            <a:chOff x="0" y="0"/>
            <a:chExt cx="7882704" cy="4306719"/>
          </a:xfrm>
        </p:grpSpPr>
        <p:sp>
          <p:nvSpPr>
            <p:cNvPr name="Freeform 3" id="3"/>
            <p:cNvSpPr/>
            <p:nvPr/>
          </p:nvSpPr>
          <p:spPr>
            <a:xfrm flipH="false" flipV="false" rot="0">
              <a:off x="0" y="0"/>
              <a:ext cx="7882704" cy="4306719"/>
            </a:xfrm>
            <a:custGeom>
              <a:avLst/>
              <a:gdLst/>
              <a:ahLst/>
              <a:cxnLst/>
              <a:rect r="r" b="b" t="t" l="l"/>
              <a:pathLst>
                <a:path h="4306719" w="7882704">
                  <a:moveTo>
                    <a:pt x="15205" y="0"/>
                  </a:moveTo>
                  <a:lnTo>
                    <a:pt x="7867500" y="0"/>
                  </a:lnTo>
                  <a:cubicBezTo>
                    <a:pt x="7875897" y="0"/>
                    <a:pt x="7882704" y="6807"/>
                    <a:pt x="7882704" y="15205"/>
                  </a:cubicBezTo>
                  <a:lnTo>
                    <a:pt x="7882704" y="4291514"/>
                  </a:lnTo>
                  <a:cubicBezTo>
                    <a:pt x="7882704" y="4299911"/>
                    <a:pt x="7875897" y="4306719"/>
                    <a:pt x="7867500" y="4306719"/>
                  </a:cubicBezTo>
                  <a:lnTo>
                    <a:pt x="15205" y="4306719"/>
                  </a:lnTo>
                  <a:cubicBezTo>
                    <a:pt x="6807" y="4306719"/>
                    <a:pt x="0" y="4299911"/>
                    <a:pt x="0" y="4291514"/>
                  </a:cubicBezTo>
                  <a:lnTo>
                    <a:pt x="0" y="15205"/>
                  </a:lnTo>
                  <a:cubicBezTo>
                    <a:pt x="0" y="6807"/>
                    <a:pt x="6807" y="0"/>
                    <a:pt x="15205" y="0"/>
                  </a:cubicBezTo>
                  <a:close/>
                </a:path>
              </a:pathLst>
            </a:custGeom>
            <a:solidFill>
              <a:srgbClr val="FFFEF7"/>
            </a:solidFill>
            <a:ln w="47625" cap="rnd">
              <a:solidFill>
                <a:srgbClr val="000000"/>
              </a:solidFill>
              <a:prstDash val="solid"/>
              <a:round/>
            </a:ln>
          </p:spPr>
        </p:sp>
        <p:sp>
          <p:nvSpPr>
            <p:cNvPr name="TextBox 4" id="4"/>
            <p:cNvSpPr txBox="true"/>
            <p:nvPr/>
          </p:nvSpPr>
          <p:spPr>
            <a:xfrm>
              <a:off x="0" y="-9525"/>
              <a:ext cx="7882704" cy="4316244"/>
            </a:xfrm>
            <a:prstGeom prst="rect">
              <a:avLst/>
            </a:prstGeom>
          </p:spPr>
          <p:txBody>
            <a:bodyPr anchor="ctr" rtlCol="false" tIns="0" lIns="0" bIns="0" rIns="0"/>
            <a:lstStyle/>
            <a:p>
              <a:pPr algn="ctr" marL="0" indent="0" lvl="0">
                <a:lnSpc>
                  <a:spcPts val="700"/>
                </a:lnSpc>
                <a:spcBef>
                  <a:spcPct val="0"/>
                </a:spcBef>
              </a:pPr>
            </a:p>
          </p:txBody>
        </p:sp>
      </p:grpSp>
      <p:sp>
        <p:nvSpPr>
          <p:cNvPr name="Freeform 5" id="5"/>
          <p:cNvSpPr/>
          <p:nvPr/>
        </p:nvSpPr>
        <p:spPr>
          <a:xfrm flipH="false" flipV="false" rot="-26313">
            <a:off x="1463668" y="3154822"/>
            <a:ext cx="3368771" cy="2126537"/>
          </a:xfrm>
          <a:custGeom>
            <a:avLst/>
            <a:gdLst/>
            <a:ahLst/>
            <a:cxnLst/>
            <a:rect r="r" b="b" t="t" l="l"/>
            <a:pathLst>
              <a:path h="2126537" w="3368771">
                <a:moveTo>
                  <a:pt x="0" y="0"/>
                </a:moveTo>
                <a:lnTo>
                  <a:pt x="3368771" y="0"/>
                </a:lnTo>
                <a:lnTo>
                  <a:pt x="3368771" y="2126536"/>
                </a:lnTo>
                <a:lnTo>
                  <a:pt x="0" y="2126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6313">
            <a:off x="6408422" y="3151369"/>
            <a:ext cx="3822517" cy="2083272"/>
          </a:xfrm>
          <a:custGeom>
            <a:avLst/>
            <a:gdLst/>
            <a:ahLst/>
            <a:cxnLst/>
            <a:rect r="r" b="b" t="t" l="l"/>
            <a:pathLst>
              <a:path h="2083272" w="3822517">
                <a:moveTo>
                  <a:pt x="0" y="0"/>
                </a:moveTo>
                <a:lnTo>
                  <a:pt x="3822518" y="0"/>
                </a:lnTo>
                <a:lnTo>
                  <a:pt x="3822518" y="2083272"/>
                </a:lnTo>
                <a:lnTo>
                  <a:pt x="0" y="20832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042692" y="2936715"/>
            <a:ext cx="3858841" cy="2474482"/>
          </a:xfrm>
          <a:custGeom>
            <a:avLst/>
            <a:gdLst/>
            <a:ahLst/>
            <a:cxnLst/>
            <a:rect r="r" b="b" t="t" l="l"/>
            <a:pathLst>
              <a:path h="2474482" w="3858841">
                <a:moveTo>
                  <a:pt x="0" y="0"/>
                </a:moveTo>
                <a:lnTo>
                  <a:pt x="3858841" y="0"/>
                </a:lnTo>
                <a:lnTo>
                  <a:pt x="3858841" y="2474481"/>
                </a:lnTo>
                <a:lnTo>
                  <a:pt x="0" y="24744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363348" y="369427"/>
            <a:ext cx="10030771" cy="2765986"/>
          </a:xfrm>
          <a:prstGeom prst="rect">
            <a:avLst/>
          </a:prstGeom>
        </p:spPr>
        <p:txBody>
          <a:bodyPr anchor="t" rtlCol="false" tIns="0" lIns="0" bIns="0" rIns="0">
            <a:spAutoFit/>
          </a:bodyPr>
          <a:lstStyle/>
          <a:p>
            <a:pPr algn="ctr">
              <a:lnSpc>
                <a:spcPts val="11020"/>
              </a:lnSpc>
            </a:pPr>
            <a:r>
              <a:rPr lang="en-US" sz="7871">
                <a:solidFill>
                  <a:srgbClr val="000000"/>
                </a:solidFill>
                <a:latin typeface="Repo Bold Bold"/>
              </a:rPr>
              <a:t>DATA PREPARATION</a:t>
            </a:r>
          </a:p>
          <a:p>
            <a:pPr algn="ctr" marL="0" indent="0" lvl="0">
              <a:lnSpc>
                <a:spcPts val="11020"/>
              </a:lnSpc>
              <a:spcBef>
                <a:spcPct val="0"/>
              </a:spcBef>
            </a:pPr>
          </a:p>
        </p:txBody>
      </p:sp>
      <p:sp>
        <p:nvSpPr>
          <p:cNvPr name="TextBox 9" id="9"/>
          <p:cNvSpPr txBox="true"/>
          <p:nvPr/>
        </p:nvSpPr>
        <p:spPr>
          <a:xfrm rot="0">
            <a:off x="1699317" y="3850423"/>
            <a:ext cx="289805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Data Cleaning</a:t>
            </a:r>
          </a:p>
        </p:txBody>
      </p:sp>
      <p:sp>
        <p:nvSpPr>
          <p:cNvPr name="TextBox 10" id="10"/>
          <p:cNvSpPr txBox="true"/>
          <p:nvPr/>
        </p:nvSpPr>
        <p:spPr>
          <a:xfrm rot="0">
            <a:off x="11937180" y="3338613"/>
            <a:ext cx="4110797" cy="1099820"/>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rPr>
              <a:t>Identifying </a:t>
            </a:r>
          </a:p>
          <a:p>
            <a:pPr algn="ctr">
              <a:lnSpc>
                <a:spcPts val="4480"/>
              </a:lnSpc>
            </a:pPr>
            <a:r>
              <a:rPr lang="en-US" sz="3200">
                <a:solidFill>
                  <a:srgbClr val="000000"/>
                </a:solidFill>
                <a:latin typeface="Canva Sans"/>
              </a:rPr>
              <a:t>Outliers/Removing</a:t>
            </a:r>
          </a:p>
        </p:txBody>
      </p:sp>
      <p:sp>
        <p:nvSpPr>
          <p:cNvPr name="Freeform 11" id="11"/>
          <p:cNvSpPr/>
          <p:nvPr/>
        </p:nvSpPr>
        <p:spPr>
          <a:xfrm flipH="false" flipV="false" rot="0">
            <a:off x="12110131" y="6674770"/>
            <a:ext cx="3791402" cy="2066314"/>
          </a:xfrm>
          <a:custGeom>
            <a:avLst/>
            <a:gdLst/>
            <a:ahLst/>
            <a:cxnLst/>
            <a:rect r="r" b="b" t="t" l="l"/>
            <a:pathLst>
              <a:path h="2066314" w="3791402">
                <a:moveTo>
                  <a:pt x="0" y="0"/>
                </a:moveTo>
                <a:lnTo>
                  <a:pt x="3791402" y="0"/>
                </a:lnTo>
                <a:lnTo>
                  <a:pt x="3791402" y="2066314"/>
                </a:lnTo>
                <a:lnTo>
                  <a:pt x="0" y="20663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626733" y="6500115"/>
            <a:ext cx="3550050" cy="2240969"/>
          </a:xfrm>
          <a:custGeom>
            <a:avLst/>
            <a:gdLst/>
            <a:ahLst/>
            <a:cxnLst/>
            <a:rect r="r" b="b" t="t" l="l"/>
            <a:pathLst>
              <a:path h="2240969" w="3550050">
                <a:moveTo>
                  <a:pt x="0" y="0"/>
                </a:moveTo>
                <a:lnTo>
                  <a:pt x="3550050" y="0"/>
                </a:lnTo>
                <a:lnTo>
                  <a:pt x="3550050" y="2240969"/>
                </a:lnTo>
                <a:lnTo>
                  <a:pt x="0" y="2240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3" id="13"/>
          <p:cNvSpPr/>
          <p:nvPr/>
        </p:nvSpPr>
        <p:spPr>
          <a:xfrm>
            <a:off x="4832390" y="4205197"/>
            <a:ext cx="1576089" cy="2437"/>
          </a:xfrm>
          <a:prstGeom prst="line">
            <a:avLst/>
          </a:prstGeom>
          <a:ln cap="flat" w="38100">
            <a:solidFill>
              <a:srgbClr val="000000"/>
            </a:solidFill>
            <a:prstDash val="solid"/>
            <a:headEnd type="none" len="sm" w="sm"/>
            <a:tailEnd type="arrow" len="sm" w="med"/>
          </a:ln>
        </p:spPr>
      </p:sp>
      <p:sp>
        <p:nvSpPr>
          <p:cNvPr name="AutoShape 14" id="14"/>
          <p:cNvSpPr/>
          <p:nvPr/>
        </p:nvSpPr>
        <p:spPr>
          <a:xfrm flipV="true">
            <a:off x="10230884" y="4173955"/>
            <a:ext cx="1811808" cy="4420"/>
          </a:xfrm>
          <a:prstGeom prst="line">
            <a:avLst/>
          </a:prstGeom>
          <a:ln cap="flat" w="38100">
            <a:solidFill>
              <a:srgbClr val="000000"/>
            </a:solidFill>
            <a:prstDash val="solid"/>
            <a:headEnd type="none" len="sm" w="sm"/>
            <a:tailEnd type="arrow" len="sm" w="med"/>
          </a:ln>
        </p:spPr>
      </p:sp>
      <p:sp>
        <p:nvSpPr>
          <p:cNvPr name="AutoShape 15" id="15"/>
          <p:cNvSpPr/>
          <p:nvPr/>
        </p:nvSpPr>
        <p:spPr>
          <a:xfrm>
            <a:off x="13972112" y="5411196"/>
            <a:ext cx="33719" cy="1263573"/>
          </a:xfrm>
          <a:prstGeom prst="line">
            <a:avLst/>
          </a:prstGeom>
          <a:ln cap="flat" w="38100">
            <a:solidFill>
              <a:srgbClr val="000000"/>
            </a:solidFill>
            <a:prstDash val="solid"/>
            <a:headEnd type="none" len="sm" w="sm"/>
            <a:tailEnd type="arrow" len="sm" w="med"/>
          </a:ln>
        </p:spPr>
      </p:sp>
      <p:sp>
        <p:nvSpPr>
          <p:cNvPr name="AutoShape 16" id="16"/>
          <p:cNvSpPr/>
          <p:nvPr/>
        </p:nvSpPr>
        <p:spPr>
          <a:xfrm flipH="true" flipV="true">
            <a:off x="10176783" y="7620599"/>
            <a:ext cx="1933348" cy="28575"/>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2110131" y="7025604"/>
            <a:ext cx="3644985"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Data Augmentation</a:t>
            </a:r>
          </a:p>
        </p:txBody>
      </p:sp>
      <p:sp>
        <p:nvSpPr>
          <p:cNvPr name="TextBox 18" id="18"/>
          <p:cNvSpPr txBox="true"/>
          <p:nvPr/>
        </p:nvSpPr>
        <p:spPr>
          <a:xfrm rot="0">
            <a:off x="6264283" y="3451968"/>
            <a:ext cx="4110797" cy="1099820"/>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rPr>
              <a:t>Data </a:t>
            </a:r>
          </a:p>
          <a:p>
            <a:pPr algn="ctr">
              <a:lnSpc>
                <a:spcPts val="4480"/>
              </a:lnSpc>
            </a:pPr>
            <a:r>
              <a:rPr lang="en-US" sz="3200">
                <a:solidFill>
                  <a:srgbClr val="000000"/>
                </a:solidFill>
                <a:latin typeface="Canva Sans"/>
              </a:rPr>
              <a:t>Transformation</a:t>
            </a:r>
          </a:p>
        </p:txBody>
      </p:sp>
      <p:sp>
        <p:nvSpPr>
          <p:cNvPr name="TextBox 19" id="19"/>
          <p:cNvSpPr txBox="true"/>
          <p:nvPr/>
        </p:nvSpPr>
        <p:spPr>
          <a:xfrm rot="0">
            <a:off x="6680787" y="7084357"/>
            <a:ext cx="355005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Feature Engineering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05750" y="2702338"/>
            <a:ext cx="10616943" cy="6555962"/>
          </a:xfrm>
          <a:custGeom>
            <a:avLst/>
            <a:gdLst/>
            <a:ahLst/>
            <a:cxnLst/>
            <a:rect r="r" b="b" t="t" l="l"/>
            <a:pathLst>
              <a:path h="6555962" w="10616943">
                <a:moveTo>
                  <a:pt x="0" y="0"/>
                </a:moveTo>
                <a:lnTo>
                  <a:pt x="10616943" y="0"/>
                </a:lnTo>
                <a:lnTo>
                  <a:pt x="10616943" y="6555962"/>
                </a:lnTo>
                <a:lnTo>
                  <a:pt x="0" y="6555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6175824" y="377099"/>
            <a:ext cx="5456124" cy="1700931"/>
            <a:chOff x="0" y="0"/>
            <a:chExt cx="1962273" cy="611733"/>
          </a:xfrm>
        </p:grpSpPr>
        <p:sp>
          <p:nvSpPr>
            <p:cNvPr name="Freeform 4" id="4"/>
            <p:cNvSpPr/>
            <p:nvPr/>
          </p:nvSpPr>
          <p:spPr>
            <a:xfrm flipH="false" flipV="false" rot="0">
              <a:off x="0" y="0"/>
              <a:ext cx="1962273" cy="611733"/>
            </a:xfrm>
            <a:custGeom>
              <a:avLst/>
              <a:gdLst/>
              <a:ahLst/>
              <a:cxnLst/>
              <a:rect r="r" b="b" t="t" l="l"/>
              <a:pathLst>
                <a:path h="611733" w="196227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1962273" cy="621258"/>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1683888">
            <a:off x="15941323" y="5997879"/>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447426" y="5862934"/>
            <a:ext cx="1529987" cy="2527005"/>
          </a:xfrm>
          <a:custGeom>
            <a:avLst/>
            <a:gdLst/>
            <a:ahLst/>
            <a:cxnLst/>
            <a:rect r="r" b="b" t="t" l="l"/>
            <a:pathLst>
              <a:path h="2527005" w="1529987">
                <a:moveTo>
                  <a:pt x="0" y="0"/>
                </a:moveTo>
                <a:lnTo>
                  <a:pt x="1529986" y="0"/>
                </a:lnTo>
                <a:lnTo>
                  <a:pt x="1529986" y="2527005"/>
                </a:lnTo>
                <a:lnTo>
                  <a:pt x="0" y="25270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212419" y="2016759"/>
            <a:ext cx="2046881" cy="2046881"/>
          </a:xfrm>
          <a:custGeom>
            <a:avLst/>
            <a:gdLst/>
            <a:ahLst/>
            <a:cxnLst/>
            <a:rect r="r" b="b" t="t" l="l"/>
            <a:pathLst>
              <a:path h="2046881" w="2046881">
                <a:moveTo>
                  <a:pt x="0" y="0"/>
                </a:moveTo>
                <a:lnTo>
                  <a:pt x="2046881" y="0"/>
                </a:lnTo>
                <a:lnTo>
                  <a:pt x="2046881" y="2046881"/>
                </a:lnTo>
                <a:lnTo>
                  <a:pt x="0" y="2046881"/>
                </a:lnTo>
                <a:lnTo>
                  <a:pt x="0" y="0"/>
                </a:lnTo>
                <a:close/>
              </a:path>
            </a:pathLst>
          </a:custGeom>
          <a:blipFill>
            <a:blip r:embed="rId11"/>
            <a:stretch>
              <a:fillRect l="0" t="0" r="0" b="0"/>
            </a:stretch>
          </a:blipFill>
        </p:spPr>
      </p:sp>
      <p:sp>
        <p:nvSpPr>
          <p:cNvPr name="Freeform 11" id="11"/>
          <p:cNvSpPr/>
          <p:nvPr/>
        </p:nvSpPr>
        <p:spPr>
          <a:xfrm flipH="false" flipV="false" rot="0">
            <a:off x="521547" y="3484331"/>
            <a:ext cx="2330132" cy="1254266"/>
          </a:xfrm>
          <a:custGeom>
            <a:avLst/>
            <a:gdLst/>
            <a:ahLst/>
            <a:cxnLst/>
            <a:rect r="r" b="b" t="t" l="l"/>
            <a:pathLst>
              <a:path h="1254266" w="2330132">
                <a:moveTo>
                  <a:pt x="0" y="0"/>
                </a:moveTo>
                <a:lnTo>
                  <a:pt x="2330131" y="0"/>
                </a:lnTo>
                <a:lnTo>
                  <a:pt x="2330131" y="1254266"/>
                </a:lnTo>
                <a:lnTo>
                  <a:pt x="0" y="1254266"/>
                </a:lnTo>
                <a:lnTo>
                  <a:pt x="0" y="0"/>
                </a:lnTo>
                <a:close/>
              </a:path>
            </a:pathLst>
          </a:custGeom>
          <a:blipFill>
            <a:blip r:embed="rId12"/>
            <a:stretch>
              <a:fillRect l="0" t="0" r="0" b="0"/>
            </a:stretch>
          </a:blipFill>
        </p:spPr>
      </p:sp>
      <p:sp>
        <p:nvSpPr>
          <p:cNvPr name="Freeform 12" id="12"/>
          <p:cNvSpPr/>
          <p:nvPr/>
        </p:nvSpPr>
        <p:spPr>
          <a:xfrm flipH="false" flipV="false" rot="0">
            <a:off x="521547" y="6076747"/>
            <a:ext cx="2013986" cy="2013986"/>
          </a:xfrm>
          <a:custGeom>
            <a:avLst/>
            <a:gdLst/>
            <a:ahLst/>
            <a:cxnLst/>
            <a:rect r="r" b="b" t="t" l="l"/>
            <a:pathLst>
              <a:path h="2013986" w="2013986">
                <a:moveTo>
                  <a:pt x="0" y="0"/>
                </a:moveTo>
                <a:lnTo>
                  <a:pt x="2013986" y="0"/>
                </a:lnTo>
                <a:lnTo>
                  <a:pt x="2013986" y="2013985"/>
                </a:lnTo>
                <a:lnTo>
                  <a:pt x="0" y="2013985"/>
                </a:lnTo>
                <a:lnTo>
                  <a:pt x="0" y="0"/>
                </a:lnTo>
                <a:close/>
              </a:path>
            </a:pathLst>
          </a:custGeom>
          <a:blipFill>
            <a:blip r:embed="rId13"/>
            <a:stretch>
              <a:fillRect l="0" t="0" r="0" b="0"/>
            </a:stretch>
          </a:blipFill>
        </p:spPr>
      </p:sp>
      <p:sp>
        <p:nvSpPr>
          <p:cNvPr name="TextBox 13" id="13"/>
          <p:cNvSpPr txBox="true"/>
          <p:nvPr/>
        </p:nvSpPr>
        <p:spPr>
          <a:xfrm rot="0">
            <a:off x="6625304" y="551383"/>
            <a:ext cx="4291271" cy="1198316"/>
          </a:xfrm>
          <a:prstGeom prst="rect">
            <a:avLst/>
          </a:prstGeom>
        </p:spPr>
        <p:txBody>
          <a:bodyPr anchor="t" rtlCol="false" tIns="0" lIns="0" bIns="0" rIns="0">
            <a:spAutoFit/>
          </a:bodyPr>
          <a:lstStyle/>
          <a:p>
            <a:pPr algn="ctr" marL="0" indent="0" lvl="0">
              <a:lnSpc>
                <a:spcPts val="9631"/>
              </a:lnSpc>
              <a:spcBef>
                <a:spcPct val="0"/>
              </a:spcBef>
            </a:pPr>
            <a:r>
              <a:rPr lang="en-US" sz="6879">
                <a:solidFill>
                  <a:srgbClr val="000000"/>
                </a:solidFill>
                <a:latin typeface="Repo Bold Bold"/>
              </a:rPr>
              <a:t>Modeling</a:t>
            </a:r>
          </a:p>
        </p:txBody>
      </p:sp>
      <p:sp>
        <p:nvSpPr>
          <p:cNvPr name="TextBox 14" id="14"/>
          <p:cNvSpPr txBox="true"/>
          <p:nvPr/>
        </p:nvSpPr>
        <p:spPr>
          <a:xfrm rot="0">
            <a:off x="3205750" y="4054314"/>
            <a:ext cx="10236748" cy="4144010"/>
          </a:xfrm>
          <a:prstGeom prst="rect">
            <a:avLst/>
          </a:prstGeom>
        </p:spPr>
        <p:txBody>
          <a:bodyPr anchor="t" rtlCol="false" tIns="0" lIns="0" bIns="0" rIns="0">
            <a:spAutoFit/>
          </a:bodyPr>
          <a:lstStyle/>
          <a:p>
            <a:pPr algn="just" marL="561344" indent="-280672" lvl="1">
              <a:lnSpc>
                <a:spcPts val="3640"/>
              </a:lnSpc>
              <a:buFont typeface="Arial"/>
              <a:buChar char="•"/>
            </a:pPr>
            <a:r>
              <a:rPr lang="en-US" sz="2600">
                <a:solidFill>
                  <a:srgbClr val="000000"/>
                </a:solidFill>
                <a:latin typeface="Canva Sans"/>
              </a:rPr>
              <a:t>Using various traditional and non-traditional ML algorithms</a:t>
            </a:r>
          </a:p>
          <a:p>
            <a:pPr algn="just">
              <a:lnSpc>
                <a:spcPts val="3640"/>
              </a:lnSpc>
            </a:pPr>
          </a:p>
          <a:p>
            <a:pPr algn="just" marL="561344" indent="-280672" lvl="1">
              <a:lnSpc>
                <a:spcPts val="3640"/>
              </a:lnSpc>
              <a:buFont typeface="Arial"/>
              <a:buChar char="•"/>
            </a:pPr>
            <a:r>
              <a:rPr lang="en-US" sz="2600">
                <a:solidFill>
                  <a:srgbClr val="000000"/>
                </a:solidFill>
                <a:latin typeface="Canva Sans"/>
              </a:rPr>
              <a:t>Using regression as well as classification approach</a:t>
            </a:r>
          </a:p>
          <a:p>
            <a:pPr algn="just">
              <a:lnSpc>
                <a:spcPts val="3640"/>
              </a:lnSpc>
            </a:pPr>
          </a:p>
          <a:p>
            <a:pPr algn="just" marL="561344" indent="-280672" lvl="1">
              <a:lnSpc>
                <a:spcPts val="3640"/>
              </a:lnSpc>
              <a:buFont typeface="Arial"/>
              <a:buChar char="•"/>
            </a:pPr>
            <a:r>
              <a:rPr lang="en-US" sz="2600">
                <a:solidFill>
                  <a:srgbClr val="000000"/>
                </a:solidFill>
                <a:latin typeface="Canva Sans"/>
              </a:rPr>
              <a:t>Logistic regression, random forests, decision tree, SVM, KNN, Linear regression etc.</a:t>
            </a:r>
          </a:p>
          <a:p>
            <a:pPr algn="just">
              <a:lnSpc>
                <a:spcPts val="3640"/>
              </a:lnSpc>
            </a:pPr>
          </a:p>
          <a:p>
            <a:pPr algn="just" marL="561344" indent="-280672" lvl="1">
              <a:lnSpc>
                <a:spcPts val="3640"/>
              </a:lnSpc>
              <a:buFont typeface="Arial"/>
              <a:buChar char="•"/>
            </a:pPr>
            <a:r>
              <a:rPr lang="en-US" sz="2600">
                <a:solidFill>
                  <a:srgbClr val="000000"/>
                </a:solidFill>
                <a:latin typeface="Canva Sans"/>
              </a:rPr>
              <a:t>Neural Networks, NLPs, deep Learning etc.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80600">
            <a:off x="-1976190" y="6717110"/>
            <a:ext cx="8062123" cy="4441497"/>
          </a:xfrm>
          <a:custGeom>
            <a:avLst/>
            <a:gdLst/>
            <a:ahLst/>
            <a:cxnLst/>
            <a:rect r="r" b="b" t="t" l="l"/>
            <a:pathLst>
              <a:path h="4441497" w="8062123">
                <a:moveTo>
                  <a:pt x="0" y="0"/>
                </a:moveTo>
                <a:lnTo>
                  <a:pt x="8062123" y="0"/>
                </a:lnTo>
                <a:lnTo>
                  <a:pt x="8062123" y="4441497"/>
                </a:lnTo>
                <a:lnTo>
                  <a:pt x="0" y="4441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935593">
            <a:off x="13680366" y="-667613"/>
            <a:ext cx="6158232" cy="3392626"/>
          </a:xfrm>
          <a:custGeom>
            <a:avLst/>
            <a:gdLst/>
            <a:ahLst/>
            <a:cxnLst/>
            <a:rect r="r" b="b" t="t" l="l"/>
            <a:pathLst>
              <a:path h="3392626" w="6158232">
                <a:moveTo>
                  <a:pt x="0" y="0"/>
                </a:moveTo>
                <a:lnTo>
                  <a:pt x="6158232" y="0"/>
                </a:lnTo>
                <a:lnTo>
                  <a:pt x="6158232" y="3392626"/>
                </a:lnTo>
                <a:lnTo>
                  <a:pt x="0" y="3392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028700" y="4313786"/>
            <a:ext cx="3104100" cy="1737748"/>
            <a:chOff x="0" y="0"/>
            <a:chExt cx="1413399" cy="791254"/>
          </a:xfrm>
        </p:grpSpPr>
        <p:sp>
          <p:nvSpPr>
            <p:cNvPr name="Freeform 5" id="5"/>
            <p:cNvSpPr/>
            <p:nvPr/>
          </p:nvSpPr>
          <p:spPr>
            <a:xfrm flipH="false" flipV="false" rot="0">
              <a:off x="0" y="0"/>
              <a:ext cx="1413399" cy="791254"/>
            </a:xfrm>
            <a:custGeom>
              <a:avLst/>
              <a:gdLst/>
              <a:ahLst/>
              <a:cxnLst/>
              <a:rect r="r" b="b" t="t" l="l"/>
              <a:pathLst>
                <a:path h="791254" w="1413399">
                  <a:moveTo>
                    <a:pt x="84799" y="0"/>
                  </a:moveTo>
                  <a:lnTo>
                    <a:pt x="1328600" y="0"/>
                  </a:lnTo>
                  <a:cubicBezTo>
                    <a:pt x="1351090" y="0"/>
                    <a:pt x="1372659" y="8934"/>
                    <a:pt x="1388562" y="24837"/>
                  </a:cubicBezTo>
                  <a:cubicBezTo>
                    <a:pt x="1404465" y="40740"/>
                    <a:pt x="1413399" y="62309"/>
                    <a:pt x="1413399" y="84799"/>
                  </a:cubicBezTo>
                  <a:lnTo>
                    <a:pt x="1413399" y="706455"/>
                  </a:lnTo>
                  <a:cubicBezTo>
                    <a:pt x="1413399" y="753288"/>
                    <a:pt x="1375433" y="791254"/>
                    <a:pt x="1328600" y="791254"/>
                  </a:cubicBezTo>
                  <a:lnTo>
                    <a:pt x="84799" y="791254"/>
                  </a:lnTo>
                  <a:cubicBezTo>
                    <a:pt x="62309" y="791254"/>
                    <a:pt x="40740" y="782320"/>
                    <a:pt x="24837" y="766417"/>
                  </a:cubicBezTo>
                  <a:cubicBezTo>
                    <a:pt x="8934" y="750514"/>
                    <a:pt x="0" y="728945"/>
                    <a:pt x="0" y="706455"/>
                  </a:cubicBezTo>
                  <a:lnTo>
                    <a:pt x="0" y="84799"/>
                  </a:lnTo>
                  <a:cubicBezTo>
                    <a:pt x="0" y="37966"/>
                    <a:pt x="37966" y="0"/>
                    <a:pt x="84799"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1413399" cy="800779"/>
            </a:xfrm>
            <a:prstGeom prst="rect">
              <a:avLst/>
            </a:prstGeom>
          </p:spPr>
          <p:txBody>
            <a:bodyPr anchor="ctr" rtlCol="false" tIns="0" lIns="0" bIns="0" rIns="0"/>
            <a:lstStyle/>
            <a:p>
              <a:pPr algn="ctr" marL="0" indent="0" lvl="0">
                <a:lnSpc>
                  <a:spcPts val="700"/>
                </a:lnSpc>
                <a:spcBef>
                  <a:spcPct val="0"/>
                </a:spcBef>
              </a:pPr>
            </a:p>
          </p:txBody>
        </p:sp>
      </p:grpSp>
      <p:sp>
        <p:nvSpPr>
          <p:cNvPr name="Freeform 7" id="7"/>
          <p:cNvSpPr/>
          <p:nvPr/>
        </p:nvSpPr>
        <p:spPr>
          <a:xfrm flipH="false" flipV="false" rot="0">
            <a:off x="3114045" y="4500218"/>
            <a:ext cx="590130" cy="147532"/>
          </a:xfrm>
          <a:custGeom>
            <a:avLst/>
            <a:gdLst/>
            <a:ahLst/>
            <a:cxnLst/>
            <a:rect r="r" b="b" t="t" l="l"/>
            <a:pathLst>
              <a:path h="147532" w="590130">
                <a:moveTo>
                  <a:pt x="0" y="0"/>
                </a:moveTo>
                <a:lnTo>
                  <a:pt x="590130" y="0"/>
                </a:lnTo>
                <a:lnTo>
                  <a:pt x="590130" y="147532"/>
                </a:lnTo>
                <a:lnTo>
                  <a:pt x="0" y="1475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6846828" y="3971290"/>
            <a:ext cx="3575480" cy="2207859"/>
          </a:xfrm>
          <a:custGeom>
            <a:avLst/>
            <a:gdLst/>
            <a:ahLst/>
            <a:cxnLst/>
            <a:rect r="r" b="b" t="t" l="l"/>
            <a:pathLst>
              <a:path h="2207859" w="3575480">
                <a:moveTo>
                  <a:pt x="0" y="0"/>
                </a:moveTo>
                <a:lnTo>
                  <a:pt x="3575480" y="0"/>
                </a:lnTo>
                <a:lnTo>
                  <a:pt x="3575480" y="2207859"/>
                </a:lnTo>
                <a:lnTo>
                  <a:pt x="0" y="22078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p:nvPr/>
        </p:nvGrpSpPr>
        <p:grpSpPr>
          <a:xfrm rot="5400000">
            <a:off x="4640540" y="4401141"/>
            <a:ext cx="1348159" cy="13481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12" id="12"/>
          <p:cNvGrpSpPr/>
          <p:nvPr/>
        </p:nvGrpSpPr>
        <p:grpSpPr>
          <a:xfrm rot="0">
            <a:off x="11298608" y="4544586"/>
            <a:ext cx="1348159" cy="13481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15" id="15"/>
          <p:cNvGrpSpPr/>
          <p:nvPr/>
        </p:nvGrpSpPr>
        <p:grpSpPr>
          <a:xfrm rot="0">
            <a:off x="11468849" y="4755720"/>
            <a:ext cx="1007677" cy="925892"/>
            <a:chOff x="0" y="0"/>
            <a:chExt cx="884596" cy="812800"/>
          </a:xfrm>
        </p:grpSpPr>
        <p:sp>
          <p:nvSpPr>
            <p:cNvPr name="Freeform 16" id="16"/>
            <p:cNvSpPr/>
            <p:nvPr/>
          </p:nvSpPr>
          <p:spPr>
            <a:xfrm flipH="false" flipV="false" rot="0">
              <a:off x="0" y="25501"/>
              <a:ext cx="870002" cy="761797"/>
            </a:xfrm>
            <a:custGeom>
              <a:avLst/>
              <a:gdLst/>
              <a:ahLst/>
              <a:cxnLst/>
              <a:rect r="r" b="b" t="t" l="l"/>
              <a:pathLst>
                <a:path h="761797" w="870002">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name="TextBox 17" id="17"/>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8" id="18"/>
          <p:cNvSpPr/>
          <p:nvPr/>
        </p:nvSpPr>
        <p:spPr>
          <a:xfrm flipH="false" flipV="false" rot="0">
            <a:off x="9694401" y="5362582"/>
            <a:ext cx="534721" cy="553398"/>
          </a:xfrm>
          <a:custGeom>
            <a:avLst/>
            <a:gdLst/>
            <a:ahLst/>
            <a:cxnLst/>
            <a:rect r="r" b="b" t="t" l="l"/>
            <a:pathLst>
              <a:path h="553398" w="534721">
                <a:moveTo>
                  <a:pt x="0" y="0"/>
                </a:moveTo>
                <a:lnTo>
                  <a:pt x="534721" y="0"/>
                </a:lnTo>
                <a:lnTo>
                  <a:pt x="534721" y="553398"/>
                </a:lnTo>
                <a:lnTo>
                  <a:pt x="0" y="5533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9" id="19"/>
          <p:cNvGrpSpPr/>
          <p:nvPr/>
        </p:nvGrpSpPr>
        <p:grpSpPr>
          <a:xfrm rot="0">
            <a:off x="5173174" y="1115610"/>
            <a:ext cx="7303352" cy="1700931"/>
            <a:chOff x="0" y="0"/>
            <a:chExt cx="2626621" cy="611733"/>
          </a:xfrm>
        </p:grpSpPr>
        <p:sp>
          <p:nvSpPr>
            <p:cNvPr name="Freeform 20" id="20"/>
            <p:cNvSpPr/>
            <p:nvPr/>
          </p:nvSpPr>
          <p:spPr>
            <a:xfrm flipH="false" flipV="false" rot="0">
              <a:off x="0" y="0"/>
              <a:ext cx="2626621" cy="611733"/>
            </a:xfrm>
            <a:custGeom>
              <a:avLst/>
              <a:gdLst/>
              <a:ahLst/>
              <a:cxnLst/>
              <a:rect r="r" b="b" t="t" l="l"/>
              <a:pathLst>
                <a:path h="611733" w="2626621">
                  <a:moveTo>
                    <a:pt x="36042" y="0"/>
                  </a:moveTo>
                  <a:lnTo>
                    <a:pt x="2590579" y="0"/>
                  </a:lnTo>
                  <a:cubicBezTo>
                    <a:pt x="2610485" y="0"/>
                    <a:pt x="2626621" y="16136"/>
                    <a:pt x="2626621" y="36042"/>
                  </a:cubicBezTo>
                  <a:lnTo>
                    <a:pt x="2626621" y="575691"/>
                  </a:lnTo>
                  <a:cubicBezTo>
                    <a:pt x="2626621" y="595596"/>
                    <a:pt x="2610485" y="611733"/>
                    <a:pt x="2590579" y="611733"/>
                  </a:cubicBezTo>
                  <a:lnTo>
                    <a:pt x="36042" y="611733"/>
                  </a:lnTo>
                  <a:cubicBezTo>
                    <a:pt x="26483" y="611733"/>
                    <a:pt x="17316" y="607936"/>
                    <a:pt x="10556" y="601177"/>
                  </a:cubicBezTo>
                  <a:cubicBezTo>
                    <a:pt x="3797" y="594417"/>
                    <a:pt x="0" y="585250"/>
                    <a:pt x="0" y="575691"/>
                  </a:cubicBezTo>
                  <a:lnTo>
                    <a:pt x="0" y="36042"/>
                  </a:lnTo>
                  <a:cubicBezTo>
                    <a:pt x="0" y="16136"/>
                    <a:pt x="16136" y="0"/>
                    <a:pt x="36042" y="0"/>
                  </a:cubicBezTo>
                  <a:close/>
                </a:path>
              </a:pathLst>
            </a:custGeom>
            <a:solidFill>
              <a:srgbClr val="FFFEF7"/>
            </a:solidFill>
            <a:ln w="47625" cap="rnd">
              <a:solidFill>
                <a:srgbClr val="000000"/>
              </a:solidFill>
              <a:prstDash val="solid"/>
              <a:round/>
            </a:ln>
          </p:spPr>
        </p:sp>
        <p:sp>
          <p:nvSpPr>
            <p:cNvPr name="TextBox 21" id="21"/>
            <p:cNvSpPr txBox="true"/>
            <p:nvPr/>
          </p:nvSpPr>
          <p:spPr>
            <a:xfrm>
              <a:off x="0" y="-9525"/>
              <a:ext cx="2626621" cy="621258"/>
            </a:xfrm>
            <a:prstGeom prst="rect">
              <a:avLst/>
            </a:prstGeom>
          </p:spPr>
          <p:txBody>
            <a:bodyPr anchor="ctr" rtlCol="false" tIns="0" lIns="0" bIns="0" rIns="0"/>
            <a:lstStyle/>
            <a:p>
              <a:pPr algn="ctr" marL="0" indent="0" lvl="0">
                <a:lnSpc>
                  <a:spcPts val="700"/>
                </a:lnSpc>
                <a:spcBef>
                  <a:spcPct val="0"/>
                </a:spcBef>
              </a:pPr>
            </a:p>
          </p:txBody>
        </p:sp>
      </p:grpSp>
      <p:sp>
        <p:nvSpPr>
          <p:cNvPr name="TextBox 22" id="22"/>
          <p:cNvSpPr txBox="true"/>
          <p:nvPr/>
        </p:nvSpPr>
        <p:spPr>
          <a:xfrm rot="0">
            <a:off x="5561964" y="1290718"/>
            <a:ext cx="5637506" cy="1198316"/>
          </a:xfrm>
          <a:prstGeom prst="rect">
            <a:avLst/>
          </a:prstGeom>
        </p:spPr>
        <p:txBody>
          <a:bodyPr anchor="t" rtlCol="false" tIns="0" lIns="0" bIns="0" rIns="0">
            <a:spAutoFit/>
          </a:bodyPr>
          <a:lstStyle/>
          <a:p>
            <a:pPr algn="ctr" marL="0" indent="0" lvl="0">
              <a:lnSpc>
                <a:spcPts val="9631"/>
              </a:lnSpc>
              <a:spcBef>
                <a:spcPct val="0"/>
              </a:spcBef>
            </a:pPr>
            <a:r>
              <a:rPr lang="en-US" sz="6879">
                <a:solidFill>
                  <a:srgbClr val="000000"/>
                </a:solidFill>
                <a:latin typeface="Repo Bold Bold"/>
              </a:rPr>
              <a:t>EVALUATION</a:t>
            </a:r>
          </a:p>
        </p:txBody>
      </p:sp>
      <p:grpSp>
        <p:nvGrpSpPr>
          <p:cNvPr name="Group 23" id="23"/>
          <p:cNvGrpSpPr/>
          <p:nvPr/>
        </p:nvGrpSpPr>
        <p:grpSpPr>
          <a:xfrm rot="0">
            <a:off x="4810781" y="4612274"/>
            <a:ext cx="1007677" cy="925892"/>
            <a:chOff x="0" y="0"/>
            <a:chExt cx="884596" cy="812800"/>
          </a:xfrm>
        </p:grpSpPr>
        <p:sp>
          <p:nvSpPr>
            <p:cNvPr name="Freeform 24" id="24"/>
            <p:cNvSpPr/>
            <p:nvPr/>
          </p:nvSpPr>
          <p:spPr>
            <a:xfrm flipH="false" flipV="false" rot="0">
              <a:off x="0" y="25501"/>
              <a:ext cx="870002" cy="761797"/>
            </a:xfrm>
            <a:custGeom>
              <a:avLst/>
              <a:gdLst/>
              <a:ahLst/>
              <a:cxnLst/>
              <a:rect r="r" b="b" t="t" l="l"/>
              <a:pathLst>
                <a:path h="761797" w="870002">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name="TextBox 25" id="25"/>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TextBox 26" id="26"/>
          <p:cNvSpPr txBox="true"/>
          <p:nvPr/>
        </p:nvSpPr>
        <p:spPr>
          <a:xfrm rot="0">
            <a:off x="1127018" y="4687702"/>
            <a:ext cx="2834332"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Evaluate results</a:t>
            </a:r>
          </a:p>
        </p:txBody>
      </p:sp>
      <p:sp>
        <p:nvSpPr>
          <p:cNvPr name="TextBox 27" id="27"/>
          <p:cNvSpPr txBox="true"/>
          <p:nvPr/>
        </p:nvSpPr>
        <p:spPr>
          <a:xfrm rot="0">
            <a:off x="6846828" y="4581075"/>
            <a:ext cx="357548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Review process</a:t>
            </a:r>
          </a:p>
        </p:txBody>
      </p:sp>
      <p:sp>
        <p:nvSpPr>
          <p:cNvPr name="Freeform 28" id="28"/>
          <p:cNvSpPr/>
          <p:nvPr/>
        </p:nvSpPr>
        <p:spPr>
          <a:xfrm flipH="false" flipV="false" rot="0">
            <a:off x="13492859" y="3971290"/>
            <a:ext cx="3575480" cy="2207859"/>
          </a:xfrm>
          <a:custGeom>
            <a:avLst/>
            <a:gdLst/>
            <a:ahLst/>
            <a:cxnLst/>
            <a:rect r="r" b="b" t="t" l="l"/>
            <a:pathLst>
              <a:path h="2207859" w="3575480">
                <a:moveTo>
                  <a:pt x="0" y="0"/>
                </a:moveTo>
                <a:lnTo>
                  <a:pt x="3575480" y="0"/>
                </a:lnTo>
                <a:lnTo>
                  <a:pt x="3575480" y="2207859"/>
                </a:lnTo>
                <a:lnTo>
                  <a:pt x="0" y="22078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6340432" y="5362582"/>
            <a:ext cx="534721" cy="553398"/>
          </a:xfrm>
          <a:custGeom>
            <a:avLst/>
            <a:gdLst/>
            <a:ahLst/>
            <a:cxnLst/>
            <a:rect r="r" b="b" t="t" l="l"/>
            <a:pathLst>
              <a:path h="553398" w="534721">
                <a:moveTo>
                  <a:pt x="0" y="0"/>
                </a:moveTo>
                <a:lnTo>
                  <a:pt x="534721" y="0"/>
                </a:lnTo>
                <a:lnTo>
                  <a:pt x="534721" y="553398"/>
                </a:lnTo>
                <a:lnTo>
                  <a:pt x="0" y="5533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0" id="30"/>
          <p:cNvSpPr txBox="true"/>
          <p:nvPr/>
        </p:nvSpPr>
        <p:spPr>
          <a:xfrm rot="0">
            <a:off x="13492859" y="4537895"/>
            <a:ext cx="3575480" cy="11804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Determine next steps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88986" y="0"/>
            <a:ext cx="16659109" cy="10287000"/>
          </a:xfrm>
          <a:custGeom>
            <a:avLst/>
            <a:gdLst/>
            <a:ahLst/>
            <a:cxnLst/>
            <a:rect r="r" b="b" t="t" l="l"/>
            <a:pathLst>
              <a:path h="10287000" w="16659109">
                <a:moveTo>
                  <a:pt x="0" y="0"/>
                </a:moveTo>
                <a:lnTo>
                  <a:pt x="16659110" y="0"/>
                </a:lnTo>
                <a:lnTo>
                  <a:pt x="16659110" y="10287000"/>
                </a:lnTo>
                <a:lnTo>
                  <a:pt x="0" y="10287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4983847" y="6169163"/>
            <a:ext cx="1529987" cy="2527005"/>
          </a:xfrm>
          <a:custGeom>
            <a:avLst/>
            <a:gdLst/>
            <a:ahLst/>
            <a:cxnLst/>
            <a:rect r="r" b="b" t="t" l="l"/>
            <a:pathLst>
              <a:path h="2527005" w="1529987">
                <a:moveTo>
                  <a:pt x="0" y="0"/>
                </a:moveTo>
                <a:lnTo>
                  <a:pt x="1529987" y="0"/>
                </a:lnTo>
                <a:lnTo>
                  <a:pt x="1529987" y="2527005"/>
                </a:lnTo>
                <a:lnTo>
                  <a:pt x="0" y="25270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5034645" y="1434165"/>
            <a:ext cx="9324657" cy="8274158"/>
          </a:xfrm>
          <a:custGeom>
            <a:avLst/>
            <a:gdLst/>
            <a:ahLst/>
            <a:cxnLst/>
            <a:rect r="r" b="b" t="t" l="l"/>
            <a:pathLst>
              <a:path h="8274158" w="9324657">
                <a:moveTo>
                  <a:pt x="0" y="0"/>
                </a:moveTo>
                <a:lnTo>
                  <a:pt x="9324657" y="0"/>
                </a:lnTo>
                <a:lnTo>
                  <a:pt x="9324657" y="8274158"/>
                </a:lnTo>
                <a:lnTo>
                  <a:pt x="0" y="8274158"/>
                </a:lnTo>
                <a:lnTo>
                  <a:pt x="0" y="0"/>
                </a:lnTo>
                <a:close/>
              </a:path>
            </a:pathLst>
          </a:custGeom>
          <a:blipFill>
            <a:blip r:embed="rId9"/>
            <a:stretch>
              <a:fillRect l="0" t="0" r="0" b="0"/>
            </a:stretch>
          </a:blipFill>
        </p:spPr>
      </p:sp>
      <p:sp>
        <p:nvSpPr>
          <p:cNvPr name="TextBox 6" id="6"/>
          <p:cNvSpPr txBox="true"/>
          <p:nvPr/>
        </p:nvSpPr>
        <p:spPr>
          <a:xfrm rot="0">
            <a:off x="5486394" y="23967"/>
            <a:ext cx="6147605" cy="1198316"/>
          </a:xfrm>
          <a:prstGeom prst="rect">
            <a:avLst/>
          </a:prstGeom>
        </p:spPr>
        <p:txBody>
          <a:bodyPr anchor="t" rtlCol="false" tIns="0" lIns="0" bIns="0" rIns="0">
            <a:spAutoFit/>
          </a:bodyPr>
          <a:lstStyle/>
          <a:p>
            <a:pPr algn="ctr" marL="0" indent="0" lvl="0">
              <a:lnSpc>
                <a:spcPts val="9631"/>
              </a:lnSpc>
              <a:spcBef>
                <a:spcPct val="0"/>
              </a:spcBef>
            </a:pPr>
            <a:r>
              <a:rPr lang="en-US" sz="6879">
                <a:solidFill>
                  <a:srgbClr val="000000"/>
                </a:solidFill>
                <a:latin typeface="Repo Bold Bold"/>
              </a:rPr>
              <a:t>DEPLOYMENT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57798" y="2344691"/>
            <a:ext cx="9952531" cy="7548166"/>
          </a:xfrm>
          <a:prstGeom prst="rect">
            <a:avLst/>
          </a:prstGeom>
        </p:spPr>
        <p:txBody>
          <a:bodyPr anchor="t" rtlCol="false" tIns="0" lIns="0" bIns="0" rIns="0">
            <a:spAutoFit/>
          </a:bodyPr>
          <a:lstStyle/>
          <a:p>
            <a:pPr algn="ctr" marL="0" indent="0" lvl="0">
              <a:lnSpc>
                <a:spcPts val="20152"/>
              </a:lnSpc>
              <a:spcBef>
                <a:spcPct val="0"/>
              </a:spcBef>
            </a:pPr>
            <a:r>
              <a:rPr lang="en-US" sz="14394">
                <a:solidFill>
                  <a:srgbClr val="000000"/>
                </a:solidFill>
                <a:latin typeface="Repo Bold"/>
              </a:rPr>
              <a:t>Any Questions ?</a:t>
            </a:r>
          </a:p>
        </p:txBody>
      </p:sp>
      <p:sp>
        <p:nvSpPr>
          <p:cNvPr name="Freeform 3" id="3"/>
          <p:cNvSpPr/>
          <p:nvPr/>
        </p:nvSpPr>
        <p:spPr>
          <a:xfrm flipH="false" flipV="false" rot="0">
            <a:off x="14727055" y="5729877"/>
            <a:ext cx="4609198" cy="6434160"/>
          </a:xfrm>
          <a:custGeom>
            <a:avLst/>
            <a:gdLst/>
            <a:ahLst/>
            <a:cxnLst/>
            <a:rect r="r" b="b" t="t" l="l"/>
            <a:pathLst>
              <a:path h="6434160" w="4609198">
                <a:moveTo>
                  <a:pt x="0" y="0"/>
                </a:moveTo>
                <a:lnTo>
                  <a:pt x="4609198" y="0"/>
                </a:lnTo>
                <a:lnTo>
                  <a:pt x="4609198" y="6434160"/>
                </a:lnTo>
                <a:lnTo>
                  <a:pt x="0" y="6434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757656">
            <a:off x="-2268026" y="-422948"/>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41720" y="426682"/>
            <a:ext cx="5970671" cy="5970671"/>
          </a:xfrm>
          <a:custGeom>
            <a:avLst/>
            <a:gdLst/>
            <a:ahLst/>
            <a:cxnLst/>
            <a:rect r="r" b="b" t="t" l="l"/>
            <a:pathLst>
              <a:path h="5970671" w="5970671">
                <a:moveTo>
                  <a:pt x="0" y="0"/>
                </a:moveTo>
                <a:lnTo>
                  <a:pt x="5970670" y="0"/>
                </a:lnTo>
                <a:lnTo>
                  <a:pt x="5970670" y="5970670"/>
                </a:lnTo>
                <a:lnTo>
                  <a:pt x="0" y="5970670"/>
                </a:lnTo>
                <a:lnTo>
                  <a:pt x="0" y="0"/>
                </a:lnTo>
                <a:close/>
              </a:path>
            </a:pathLst>
          </a:custGeom>
          <a:blipFill>
            <a:blip r:embed="rId7"/>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97693" y="2218670"/>
            <a:ext cx="10896012" cy="6728287"/>
          </a:xfrm>
          <a:custGeom>
            <a:avLst/>
            <a:gdLst/>
            <a:ahLst/>
            <a:cxnLst/>
            <a:rect r="r" b="b" t="t" l="l"/>
            <a:pathLst>
              <a:path h="6728287" w="10896012">
                <a:moveTo>
                  <a:pt x="0" y="0"/>
                </a:moveTo>
                <a:lnTo>
                  <a:pt x="10896012" y="0"/>
                </a:lnTo>
                <a:lnTo>
                  <a:pt x="10896012" y="6728287"/>
                </a:lnTo>
                <a:lnTo>
                  <a:pt x="0" y="6728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60180" y="3377760"/>
            <a:ext cx="9952531" cy="2481861"/>
          </a:xfrm>
          <a:prstGeom prst="rect">
            <a:avLst/>
          </a:prstGeom>
        </p:spPr>
        <p:txBody>
          <a:bodyPr anchor="t" rtlCol="false" tIns="0" lIns="0" bIns="0" rIns="0">
            <a:spAutoFit/>
          </a:bodyPr>
          <a:lstStyle/>
          <a:p>
            <a:pPr algn="ctr" marL="0" indent="0" lvl="0">
              <a:lnSpc>
                <a:spcPts val="20152"/>
              </a:lnSpc>
              <a:spcBef>
                <a:spcPct val="0"/>
              </a:spcBef>
            </a:pPr>
            <a:r>
              <a:rPr lang="en-US" sz="14394">
                <a:solidFill>
                  <a:srgbClr val="000000"/>
                </a:solidFill>
                <a:latin typeface="Repo Bold Bold"/>
              </a:rPr>
              <a:t>Thank you</a:t>
            </a:r>
          </a:p>
        </p:txBody>
      </p:sp>
      <p:sp>
        <p:nvSpPr>
          <p:cNvPr name="Freeform 4" id="4"/>
          <p:cNvSpPr/>
          <p:nvPr/>
        </p:nvSpPr>
        <p:spPr>
          <a:xfrm flipH="false" flipV="false" rot="-1244255">
            <a:off x="12212738" y="6763050"/>
            <a:ext cx="1064640" cy="1758415"/>
          </a:xfrm>
          <a:custGeom>
            <a:avLst/>
            <a:gdLst/>
            <a:ahLst/>
            <a:cxnLst/>
            <a:rect r="r" b="b" t="t" l="l"/>
            <a:pathLst>
              <a:path h="1758415" w="1064640">
                <a:moveTo>
                  <a:pt x="0" y="0"/>
                </a:moveTo>
                <a:lnTo>
                  <a:pt x="1064640" y="0"/>
                </a:lnTo>
                <a:lnTo>
                  <a:pt x="1064640" y="1758415"/>
                </a:lnTo>
                <a:lnTo>
                  <a:pt x="0" y="17584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27055" y="5729877"/>
            <a:ext cx="4609198" cy="6434160"/>
          </a:xfrm>
          <a:custGeom>
            <a:avLst/>
            <a:gdLst/>
            <a:ahLst/>
            <a:cxnLst/>
            <a:rect r="r" b="b" t="t" l="l"/>
            <a:pathLst>
              <a:path h="6434160" w="4609198">
                <a:moveTo>
                  <a:pt x="0" y="0"/>
                </a:moveTo>
                <a:lnTo>
                  <a:pt x="4609198" y="0"/>
                </a:lnTo>
                <a:lnTo>
                  <a:pt x="4609198" y="6434160"/>
                </a:lnTo>
                <a:lnTo>
                  <a:pt x="0" y="6434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757656">
            <a:off x="-2268026" y="-422948"/>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935593">
            <a:off x="10316048" y="-1504546"/>
            <a:ext cx="10108522" cy="5568877"/>
          </a:xfrm>
          <a:custGeom>
            <a:avLst/>
            <a:gdLst/>
            <a:ahLst/>
            <a:cxnLst/>
            <a:rect r="r" b="b" t="t" l="l"/>
            <a:pathLst>
              <a:path h="5568877" w="10108522">
                <a:moveTo>
                  <a:pt x="0" y="0"/>
                </a:moveTo>
                <a:lnTo>
                  <a:pt x="10108523" y="0"/>
                </a:lnTo>
                <a:lnTo>
                  <a:pt x="10108523" y="5568877"/>
                </a:lnTo>
                <a:lnTo>
                  <a:pt x="0" y="55688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4983480" y="857250"/>
            <a:ext cx="8321040" cy="1576069"/>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Introduction</a:t>
            </a:r>
          </a:p>
        </p:txBody>
      </p:sp>
      <p:sp>
        <p:nvSpPr>
          <p:cNvPr name="TextBox 4" id="4"/>
          <p:cNvSpPr txBox="true"/>
          <p:nvPr/>
        </p:nvSpPr>
        <p:spPr>
          <a:xfrm rot="0">
            <a:off x="1028700" y="3823247"/>
            <a:ext cx="16379562" cy="3658654"/>
          </a:xfrm>
          <a:prstGeom prst="rect">
            <a:avLst/>
          </a:prstGeom>
        </p:spPr>
        <p:txBody>
          <a:bodyPr anchor="t" rtlCol="false" tIns="0" lIns="0" bIns="0" rIns="0">
            <a:spAutoFit/>
          </a:bodyPr>
          <a:lstStyle/>
          <a:p>
            <a:pPr marL="881625" indent="-440812" lvl="1">
              <a:lnSpc>
                <a:spcPts val="5716"/>
              </a:lnSpc>
              <a:buFont typeface="Arial"/>
              <a:buChar char="•"/>
            </a:pPr>
            <a:r>
              <a:rPr lang="en-US" sz="4083">
                <a:solidFill>
                  <a:srgbClr val="000000"/>
                </a:solidFill>
                <a:latin typeface="Canva Sans"/>
              </a:rPr>
              <a:t>Analyzing writing behaviors</a:t>
            </a:r>
          </a:p>
          <a:p>
            <a:pPr marL="881625" indent="-440812" lvl="1">
              <a:lnSpc>
                <a:spcPts val="5716"/>
              </a:lnSpc>
              <a:buFont typeface="Arial"/>
              <a:buChar char="•"/>
            </a:pPr>
            <a:r>
              <a:rPr lang="en-US" sz="4083">
                <a:solidFill>
                  <a:srgbClr val="000000"/>
                </a:solidFill>
                <a:latin typeface="Canva Sans"/>
              </a:rPr>
              <a:t>Complex Process</a:t>
            </a:r>
          </a:p>
          <a:p>
            <a:pPr marL="881625" indent="-440812" lvl="1">
              <a:lnSpc>
                <a:spcPts val="5716"/>
              </a:lnSpc>
              <a:buFont typeface="Arial"/>
              <a:buChar char="•"/>
            </a:pPr>
            <a:r>
              <a:rPr lang="en-US" sz="4083">
                <a:solidFill>
                  <a:srgbClr val="000000"/>
                </a:solidFill>
                <a:latin typeface="Canva Sans"/>
              </a:rPr>
              <a:t>Involves multitude of actions and cognitive activities</a:t>
            </a:r>
          </a:p>
          <a:p>
            <a:pPr marL="881625" indent="-440812" lvl="1">
              <a:lnSpc>
                <a:spcPts val="5716"/>
              </a:lnSpc>
              <a:buFont typeface="Arial"/>
              <a:buChar char="•"/>
            </a:pPr>
            <a:r>
              <a:rPr lang="en-US" sz="4083">
                <a:solidFill>
                  <a:srgbClr val="000000"/>
                </a:solidFill>
                <a:latin typeface="Canva Sans"/>
              </a:rPr>
              <a:t>Hidden dynamics behind writing</a:t>
            </a:r>
          </a:p>
          <a:p>
            <a:pPr>
              <a:lnSpc>
                <a:spcPts val="5716"/>
              </a:lnSpc>
            </a:pPr>
          </a:p>
        </p:txBody>
      </p:sp>
      <p:sp>
        <p:nvSpPr>
          <p:cNvPr name="Freeform 5" id="5"/>
          <p:cNvSpPr/>
          <p:nvPr/>
        </p:nvSpPr>
        <p:spPr>
          <a:xfrm flipH="false" flipV="false" rot="1280600">
            <a:off x="-2029689" y="7001012"/>
            <a:ext cx="7251066" cy="3994678"/>
          </a:xfrm>
          <a:custGeom>
            <a:avLst/>
            <a:gdLst/>
            <a:ahLst/>
            <a:cxnLst/>
            <a:rect r="r" b="b" t="t" l="l"/>
            <a:pathLst>
              <a:path h="3994678" w="7251066">
                <a:moveTo>
                  <a:pt x="0" y="0"/>
                </a:moveTo>
                <a:lnTo>
                  <a:pt x="7251067" y="0"/>
                </a:lnTo>
                <a:lnTo>
                  <a:pt x="7251067" y="3994678"/>
                </a:lnTo>
                <a:lnTo>
                  <a:pt x="0" y="39946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935593">
            <a:off x="10316048" y="-1504546"/>
            <a:ext cx="10108522" cy="5568877"/>
          </a:xfrm>
          <a:custGeom>
            <a:avLst/>
            <a:gdLst/>
            <a:ahLst/>
            <a:cxnLst/>
            <a:rect r="r" b="b" t="t" l="l"/>
            <a:pathLst>
              <a:path h="5568877" w="10108522">
                <a:moveTo>
                  <a:pt x="0" y="0"/>
                </a:moveTo>
                <a:lnTo>
                  <a:pt x="10108523" y="0"/>
                </a:lnTo>
                <a:lnTo>
                  <a:pt x="10108523" y="5568877"/>
                </a:lnTo>
                <a:lnTo>
                  <a:pt x="0" y="55688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280600">
            <a:off x="-2029689" y="7001012"/>
            <a:ext cx="7251066" cy="3994678"/>
          </a:xfrm>
          <a:custGeom>
            <a:avLst/>
            <a:gdLst/>
            <a:ahLst/>
            <a:cxnLst/>
            <a:rect r="r" b="b" t="t" l="l"/>
            <a:pathLst>
              <a:path h="3994678" w="7251066">
                <a:moveTo>
                  <a:pt x="0" y="0"/>
                </a:moveTo>
                <a:lnTo>
                  <a:pt x="7251067" y="0"/>
                </a:lnTo>
                <a:lnTo>
                  <a:pt x="7251067" y="3994678"/>
                </a:lnTo>
                <a:lnTo>
                  <a:pt x="0" y="39946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280600">
            <a:off x="-1877289" y="7153412"/>
            <a:ext cx="7251066" cy="3994678"/>
          </a:xfrm>
          <a:custGeom>
            <a:avLst/>
            <a:gdLst/>
            <a:ahLst/>
            <a:cxnLst/>
            <a:rect r="r" b="b" t="t" l="l"/>
            <a:pathLst>
              <a:path h="3994678" w="7251066">
                <a:moveTo>
                  <a:pt x="0" y="0"/>
                </a:moveTo>
                <a:lnTo>
                  <a:pt x="7251067" y="0"/>
                </a:lnTo>
                <a:lnTo>
                  <a:pt x="7251067" y="3994678"/>
                </a:lnTo>
                <a:lnTo>
                  <a:pt x="0" y="39946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082325" y="3666276"/>
            <a:ext cx="5770161" cy="5770161"/>
          </a:xfrm>
          <a:custGeom>
            <a:avLst/>
            <a:gdLst/>
            <a:ahLst/>
            <a:cxnLst/>
            <a:rect r="r" b="b" t="t" l="l"/>
            <a:pathLst>
              <a:path h="5770161" w="5770161">
                <a:moveTo>
                  <a:pt x="0" y="0"/>
                </a:moveTo>
                <a:lnTo>
                  <a:pt x="5770161" y="0"/>
                </a:lnTo>
                <a:lnTo>
                  <a:pt x="5770161" y="5770161"/>
                </a:lnTo>
                <a:lnTo>
                  <a:pt x="0" y="5770161"/>
                </a:lnTo>
                <a:lnTo>
                  <a:pt x="0" y="0"/>
                </a:lnTo>
                <a:close/>
              </a:path>
            </a:pathLst>
          </a:custGeom>
          <a:blipFill>
            <a:blip r:embed="rId7"/>
            <a:stretch>
              <a:fillRect l="0" t="0" r="0" b="0"/>
            </a:stretch>
          </a:blipFill>
        </p:spPr>
      </p:sp>
      <p:sp>
        <p:nvSpPr>
          <p:cNvPr name="TextBox 6" id="6"/>
          <p:cNvSpPr txBox="true"/>
          <p:nvPr/>
        </p:nvSpPr>
        <p:spPr>
          <a:xfrm rot="0">
            <a:off x="2073807" y="3410395"/>
            <a:ext cx="10496788" cy="2794152"/>
          </a:xfrm>
          <a:prstGeom prst="rect">
            <a:avLst/>
          </a:prstGeom>
        </p:spPr>
        <p:txBody>
          <a:bodyPr anchor="t" rtlCol="false" tIns="0" lIns="0" bIns="0" rIns="0">
            <a:spAutoFit/>
          </a:bodyPr>
          <a:lstStyle/>
          <a:p>
            <a:pPr algn="ctr">
              <a:lnSpc>
                <a:spcPts val="5591"/>
              </a:lnSpc>
              <a:spcBef>
                <a:spcPct val="0"/>
              </a:spcBef>
            </a:pPr>
            <a:r>
              <a:rPr lang="en-US" sz="3994">
                <a:solidFill>
                  <a:srgbClr val="000000"/>
                </a:solidFill>
                <a:latin typeface="DM Sans Bold"/>
              </a:rPr>
              <a:t>Have</a:t>
            </a:r>
            <a:r>
              <a:rPr lang="en-US" sz="3994">
                <a:solidFill>
                  <a:srgbClr val="000000"/>
                </a:solidFill>
                <a:latin typeface="DM Sans Bold"/>
              </a:rPr>
              <a:t> you ever wondered if those small actions, pauses, and revisions </a:t>
            </a:r>
          </a:p>
          <a:p>
            <a:pPr algn="ctr">
              <a:lnSpc>
                <a:spcPts val="5591"/>
              </a:lnSpc>
              <a:spcBef>
                <a:spcPct val="0"/>
              </a:spcBef>
            </a:pPr>
            <a:r>
              <a:rPr lang="en-US" sz="3994">
                <a:solidFill>
                  <a:srgbClr val="000000"/>
                </a:solidFill>
                <a:latin typeface="DM Sans Bold"/>
              </a:rPr>
              <a:t>could be the key to enhance writing quality?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935593">
            <a:off x="10316048" y="-1504546"/>
            <a:ext cx="10108522" cy="5568877"/>
          </a:xfrm>
          <a:custGeom>
            <a:avLst/>
            <a:gdLst/>
            <a:ahLst/>
            <a:cxnLst/>
            <a:rect r="r" b="b" t="t" l="l"/>
            <a:pathLst>
              <a:path h="5568877" w="10108522">
                <a:moveTo>
                  <a:pt x="0" y="0"/>
                </a:moveTo>
                <a:lnTo>
                  <a:pt x="10108523" y="0"/>
                </a:lnTo>
                <a:lnTo>
                  <a:pt x="10108523" y="5568877"/>
                </a:lnTo>
                <a:lnTo>
                  <a:pt x="0" y="55688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394906" y="1272896"/>
            <a:ext cx="13120370" cy="1576069"/>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Problem Statement </a:t>
            </a:r>
          </a:p>
        </p:txBody>
      </p:sp>
      <p:sp>
        <p:nvSpPr>
          <p:cNvPr name="TextBox 4" id="4"/>
          <p:cNvSpPr txBox="true"/>
          <p:nvPr/>
        </p:nvSpPr>
        <p:spPr>
          <a:xfrm rot="0">
            <a:off x="1748245" y="5234739"/>
            <a:ext cx="16379562" cy="2877604"/>
          </a:xfrm>
          <a:prstGeom prst="rect">
            <a:avLst/>
          </a:prstGeom>
        </p:spPr>
        <p:txBody>
          <a:bodyPr anchor="t" rtlCol="false" tIns="0" lIns="0" bIns="0" rIns="0">
            <a:spAutoFit/>
          </a:bodyPr>
          <a:lstStyle/>
          <a:p>
            <a:pPr>
              <a:lnSpc>
                <a:spcPts val="5716"/>
              </a:lnSpc>
            </a:pPr>
            <a:r>
              <a:rPr lang="en-US" sz="4083">
                <a:solidFill>
                  <a:srgbClr val="000000"/>
                </a:solidFill>
                <a:latin typeface="Canva Sans"/>
              </a:rPr>
              <a:t>Does typing behavior effect the outcome of an essay? </a:t>
            </a:r>
          </a:p>
          <a:p>
            <a:pPr>
              <a:lnSpc>
                <a:spcPts val="5716"/>
              </a:lnSpc>
            </a:pPr>
          </a:p>
          <a:p>
            <a:pPr>
              <a:lnSpc>
                <a:spcPts val="5716"/>
              </a:lnSpc>
            </a:pPr>
          </a:p>
          <a:p>
            <a:pPr>
              <a:lnSpc>
                <a:spcPts val="5716"/>
              </a:lnSpc>
            </a:pPr>
          </a:p>
        </p:txBody>
      </p:sp>
      <p:sp>
        <p:nvSpPr>
          <p:cNvPr name="Freeform 5" id="5"/>
          <p:cNvSpPr/>
          <p:nvPr/>
        </p:nvSpPr>
        <p:spPr>
          <a:xfrm flipH="false" flipV="false" rot="1280600">
            <a:off x="-1877289" y="7153412"/>
            <a:ext cx="7251066" cy="3994678"/>
          </a:xfrm>
          <a:custGeom>
            <a:avLst/>
            <a:gdLst/>
            <a:ahLst/>
            <a:cxnLst/>
            <a:rect r="r" b="b" t="t" l="l"/>
            <a:pathLst>
              <a:path h="3994678" w="7251066">
                <a:moveTo>
                  <a:pt x="0" y="0"/>
                </a:moveTo>
                <a:lnTo>
                  <a:pt x="7251067" y="0"/>
                </a:lnTo>
                <a:lnTo>
                  <a:pt x="7251067" y="3994678"/>
                </a:lnTo>
                <a:lnTo>
                  <a:pt x="0" y="39946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5593">
            <a:off x="12702846" y="-2009788"/>
            <a:ext cx="10108522" cy="5568877"/>
          </a:xfrm>
          <a:custGeom>
            <a:avLst/>
            <a:gdLst/>
            <a:ahLst/>
            <a:cxnLst/>
            <a:rect r="r" b="b" t="t" l="l"/>
            <a:pathLst>
              <a:path h="5568877" w="10108522">
                <a:moveTo>
                  <a:pt x="0" y="0"/>
                </a:moveTo>
                <a:lnTo>
                  <a:pt x="10108522" y="0"/>
                </a:lnTo>
                <a:lnTo>
                  <a:pt x="10108522" y="5568876"/>
                </a:lnTo>
                <a:lnTo>
                  <a:pt x="0" y="5568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280600">
            <a:off x="-2029689" y="7001012"/>
            <a:ext cx="7251066" cy="3994678"/>
          </a:xfrm>
          <a:custGeom>
            <a:avLst/>
            <a:gdLst/>
            <a:ahLst/>
            <a:cxnLst/>
            <a:rect r="r" b="b" t="t" l="l"/>
            <a:pathLst>
              <a:path h="3994678" w="7251066">
                <a:moveTo>
                  <a:pt x="0" y="0"/>
                </a:moveTo>
                <a:lnTo>
                  <a:pt x="7251067" y="0"/>
                </a:lnTo>
                <a:lnTo>
                  <a:pt x="7251067" y="3994678"/>
                </a:lnTo>
                <a:lnTo>
                  <a:pt x="0" y="39946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418685" y="3057828"/>
            <a:ext cx="3578614" cy="5240580"/>
            <a:chOff x="0" y="0"/>
            <a:chExt cx="4771485" cy="6987440"/>
          </a:xfrm>
        </p:grpSpPr>
        <p:grpSp>
          <p:nvGrpSpPr>
            <p:cNvPr name="Group 5" id="5"/>
            <p:cNvGrpSpPr/>
            <p:nvPr/>
          </p:nvGrpSpPr>
          <p:grpSpPr>
            <a:xfrm rot="0">
              <a:off x="0" y="0"/>
              <a:ext cx="4771485" cy="6987440"/>
              <a:chOff x="0" y="0"/>
              <a:chExt cx="1629461" cy="2386208"/>
            </a:xfrm>
          </p:grpSpPr>
          <p:sp>
            <p:nvSpPr>
              <p:cNvPr name="Freeform 6" id="6"/>
              <p:cNvSpPr/>
              <p:nvPr/>
            </p:nvSpPr>
            <p:spPr>
              <a:xfrm flipH="false" flipV="false" rot="0">
                <a:off x="0" y="0"/>
                <a:ext cx="1629461" cy="2386208"/>
              </a:xfrm>
              <a:custGeom>
                <a:avLst/>
                <a:gdLst/>
                <a:ahLst/>
                <a:cxnLst/>
                <a:rect r="r" b="b" t="t" l="l"/>
                <a:pathLst>
                  <a:path h="2386208" w="1629461">
                    <a:moveTo>
                      <a:pt x="73555" y="0"/>
                    </a:moveTo>
                    <a:lnTo>
                      <a:pt x="1555906" y="0"/>
                    </a:lnTo>
                    <a:cubicBezTo>
                      <a:pt x="1575414" y="0"/>
                      <a:pt x="1594123" y="7750"/>
                      <a:pt x="1607917" y="21544"/>
                    </a:cubicBezTo>
                    <a:cubicBezTo>
                      <a:pt x="1621711" y="35338"/>
                      <a:pt x="1629461" y="54047"/>
                      <a:pt x="1629461" y="73555"/>
                    </a:cubicBezTo>
                    <a:lnTo>
                      <a:pt x="1629461" y="2312653"/>
                    </a:lnTo>
                    <a:cubicBezTo>
                      <a:pt x="1629461" y="2332161"/>
                      <a:pt x="1621711" y="2350870"/>
                      <a:pt x="1607917" y="2364664"/>
                    </a:cubicBezTo>
                    <a:cubicBezTo>
                      <a:pt x="1594123" y="2378459"/>
                      <a:pt x="1575414" y="2386208"/>
                      <a:pt x="1555906" y="2386208"/>
                    </a:cubicBezTo>
                    <a:lnTo>
                      <a:pt x="73555" y="2386208"/>
                    </a:lnTo>
                    <a:cubicBezTo>
                      <a:pt x="32932" y="2386208"/>
                      <a:pt x="0" y="2353277"/>
                      <a:pt x="0" y="2312653"/>
                    </a:cubicBezTo>
                    <a:lnTo>
                      <a:pt x="0" y="73555"/>
                    </a:lnTo>
                    <a:cubicBezTo>
                      <a:pt x="0" y="54047"/>
                      <a:pt x="7750" y="35338"/>
                      <a:pt x="21544" y="21544"/>
                    </a:cubicBezTo>
                    <a:cubicBezTo>
                      <a:pt x="35338" y="7750"/>
                      <a:pt x="54047" y="0"/>
                      <a:pt x="73555" y="0"/>
                    </a:cubicBezTo>
                    <a:close/>
                  </a:path>
                </a:pathLst>
              </a:custGeom>
              <a:solidFill>
                <a:srgbClr val="FFFEF7"/>
              </a:solidFill>
              <a:ln w="47625" cap="rnd">
                <a:solidFill>
                  <a:srgbClr val="000000"/>
                </a:solidFill>
                <a:prstDash val="solid"/>
                <a:round/>
              </a:ln>
            </p:spPr>
          </p:sp>
          <p:sp>
            <p:nvSpPr>
              <p:cNvPr name="TextBox 7" id="7"/>
              <p:cNvSpPr txBox="true"/>
              <p:nvPr/>
            </p:nvSpPr>
            <p:spPr>
              <a:xfrm>
                <a:off x="0" y="-9525"/>
                <a:ext cx="1629461" cy="2395733"/>
              </a:xfrm>
              <a:prstGeom prst="rect">
                <a:avLst/>
              </a:prstGeom>
            </p:spPr>
            <p:txBody>
              <a:bodyPr anchor="ctr" rtlCol="false" tIns="0" lIns="0" bIns="0" rIns="0"/>
              <a:lstStyle/>
              <a:p>
                <a:pPr algn="ctr" marL="0" indent="0" lvl="0">
                  <a:lnSpc>
                    <a:spcPts val="700"/>
                  </a:lnSpc>
                  <a:spcBef>
                    <a:spcPct val="0"/>
                  </a:spcBef>
                </a:pPr>
              </a:p>
            </p:txBody>
          </p:sp>
        </p:grpSp>
        <p:sp>
          <p:nvSpPr>
            <p:cNvPr name="AutoShape 8" id="8"/>
            <p:cNvSpPr/>
            <p:nvPr/>
          </p:nvSpPr>
          <p:spPr>
            <a:xfrm flipV="true">
              <a:off x="12907" y="983659"/>
              <a:ext cx="4758579" cy="0"/>
            </a:xfrm>
            <a:prstGeom prst="line">
              <a:avLst/>
            </a:prstGeom>
            <a:ln cap="flat" w="50800">
              <a:solidFill>
                <a:srgbClr val="000000"/>
              </a:solidFill>
              <a:prstDash val="solid"/>
              <a:headEnd type="none" len="sm" w="sm"/>
              <a:tailEnd type="none" len="sm" w="sm"/>
            </a:ln>
          </p:spPr>
        </p:sp>
      </p:grpSp>
      <p:sp>
        <p:nvSpPr>
          <p:cNvPr name="Freeform 9" id="9"/>
          <p:cNvSpPr/>
          <p:nvPr/>
        </p:nvSpPr>
        <p:spPr>
          <a:xfrm flipH="false" flipV="false" rot="0">
            <a:off x="3843582" y="3343969"/>
            <a:ext cx="734337" cy="183584"/>
          </a:xfrm>
          <a:custGeom>
            <a:avLst/>
            <a:gdLst/>
            <a:ahLst/>
            <a:cxnLst/>
            <a:rect r="r" b="b" t="t" l="l"/>
            <a:pathLst>
              <a:path h="183584" w="734337">
                <a:moveTo>
                  <a:pt x="0" y="0"/>
                </a:moveTo>
                <a:lnTo>
                  <a:pt x="734337" y="0"/>
                </a:lnTo>
                <a:lnTo>
                  <a:pt x="734337" y="183584"/>
                </a:lnTo>
                <a:lnTo>
                  <a:pt x="0" y="1835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5860176" y="774650"/>
            <a:ext cx="5899221" cy="1700931"/>
            <a:chOff x="0" y="0"/>
            <a:chExt cx="2121631" cy="611733"/>
          </a:xfrm>
        </p:grpSpPr>
        <p:sp>
          <p:nvSpPr>
            <p:cNvPr name="Freeform 11" id="11"/>
            <p:cNvSpPr/>
            <p:nvPr/>
          </p:nvSpPr>
          <p:spPr>
            <a:xfrm flipH="false" flipV="false" rot="0">
              <a:off x="0" y="0"/>
              <a:ext cx="2121631" cy="611733"/>
            </a:xfrm>
            <a:custGeom>
              <a:avLst/>
              <a:gdLst/>
              <a:ahLst/>
              <a:cxnLst/>
              <a:rect r="r" b="b" t="t" l="l"/>
              <a:pathLst>
                <a:path h="611733" w="2121631">
                  <a:moveTo>
                    <a:pt x="44620" y="0"/>
                  </a:moveTo>
                  <a:lnTo>
                    <a:pt x="2077011" y="0"/>
                  </a:lnTo>
                  <a:cubicBezTo>
                    <a:pt x="2101654" y="0"/>
                    <a:pt x="2121631" y="19977"/>
                    <a:pt x="2121631" y="44620"/>
                  </a:cubicBezTo>
                  <a:lnTo>
                    <a:pt x="2121631" y="567113"/>
                  </a:lnTo>
                  <a:cubicBezTo>
                    <a:pt x="2121631" y="578947"/>
                    <a:pt x="2116930" y="590296"/>
                    <a:pt x="2108562" y="598664"/>
                  </a:cubicBezTo>
                  <a:cubicBezTo>
                    <a:pt x="2100194" y="607032"/>
                    <a:pt x="2088845" y="611733"/>
                    <a:pt x="2077011" y="611733"/>
                  </a:cubicBezTo>
                  <a:lnTo>
                    <a:pt x="44620" y="611733"/>
                  </a:lnTo>
                  <a:cubicBezTo>
                    <a:pt x="32786" y="611733"/>
                    <a:pt x="21437" y="607032"/>
                    <a:pt x="13069" y="598664"/>
                  </a:cubicBezTo>
                  <a:cubicBezTo>
                    <a:pt x="4701" y="590296"/>
                    <a:pt x="0" y="578947"/>
                    <a:pt x="0" y="567113"/>
                  </a:cubicBezTo>
                  <a:lnTo>
                    <a:pt x="0" y="44620"/>
                  </a:lnTo>
                  <a:cubicBezTo>
                    <a:pt x="0" y="32786"/>
                    <a:pt x="4701" y="21437"/>
                    <a:pt x="13069" y="13069"/>
                  </a:cubicBezTo>
                  <a:cubicBezTo>
                    <a:pt x="21437" y="4701"/>
                    <a:pt x="32786" y="0"/>
                    <a:pt x="44620" y="0"/>
                  </a:cubicBezTo>
                  <a:close/>
                </a:path>
              </a:pathLst>
            </a:custGeom>
            <a:solidFill>
              <a:srgbClr val="FFFEF7"/>
            </a:solidFill>
            <a:ln w="47625" cap="rnd">
              <a:solidFill>
                <a:srgbClr val="000000"/>
              </a:solidFill>
              <a:prstDash val="solid"/>
              <a:round/>
            </a:ln>
          </p:spPr>
        </p:sp>
        <p:sp>
          <p:nvSpPr>
            <p:cNvPr name="TextBox 12" id="12"/>
            <p:cNvSpPr txBox="true"/>
            <p:nvPr/>
          </p:nvSpPr>
          <p:spPr>
            <a:xfrm>
              <a:off x="0" y="-9525"/>
              <a:ext cx="2121631" cy="621258"/>
            </a:xfrm>
            <a:prstGeom prst="rect">
              <a:avLst/>
            </a:prstGeom>
          </p:spPr>
          <p:txBody>
            <a:bodyPr anchor="ctr" rtlCol="false" tIns="0" lIns="0" bIns="0" rIns="0"/>
            <a:lstStyle/>
            <a:p>
              <a:pPr algn="ctr" marL="0" indent="0" lvl="0">
                <a:lnSpc>
                  <a:spcPts val="700"/>
                </a:lnSpc>
                <a:spcBef>
                  <a:spcPct val="0"/>
                </a:spcBef>
              </a:pPr>
            </a:p>
          </p:txBody>
        </p:sp>
      </p:grpSp>
      <p:grpSp>
        <p:nvGrpSpPr>
          <p:cNvPr name="Group 13" id="13"/>
          <p:cNvGrpSpPr/>
          <p:nvPr/>
        </p:nvGrpSpPr>
        <p:grpSpPr>
          <a:xfrm rot="0">
            <a:off x="5374886" y="3057828"/>
            <a:ext cx="3578614" cy="5240580"/>
            <a:chOff x="0" y="0"/>
            <a:chExt cx="4771485" cy="6987440"/>
          </a:xfrm>
        </p:grpSpPr>
        <p:grpSp>
          <p:nvGrpSpPr>
            <p:cNvPr name="Group 14" id="14"/>
            <p:cNvGrpSpPr/>
            <p:nvPr/>
          </p:nvGrpSpPr>
          <p:grpSpPr>
            <a:xfrm rot="0">
              <a:off x="0" y="0"/>
              <a:ext cx="4771485" cy="6987440"/>
              <a:chOff x="0" y="0"/>
              <a:chExt cx="1629461" cy="2386208"/>
            </a:xfrm>
          </p:grpSpPr>
          <p:sp>
            <p:nvSpPr>
              <p:cNvPr name="Freeform 15" id="15"/>
              <p:cNvSpPr/>
              <p:nvPr/>
            </p:nvSpPr>
            <p:spPr>
              <a:xfrm flipH="false" flipV="false" rot="0">
                <a:off x="0" y="0"/>
                <a:ext cx="1629461" cy="2386208"/>
              </a:xfrm>
              <a:custGeom>
                <a:avLst/>
                <a:gdLst/>
                <a:ahLst/>
                <a:cxnLst/>
                <a:rect r="r" b="b" t="t" l="l"/>
                <a:pathLst>
                  <a:path h="2386208" w="1629461">
                    <a:moveTo>
                      <a:pt x="73555" y="0"/>
                    </a:moveTo>
                    <a:lnTo>
                      <a:pt x="1555906" y="0"/>
                    </a:lnTo>
                    <a:cubicBezTo>
                      <a:pt x="1575414" y="0"/>
                      <a:pt x="1594123" y="7750"/>
                      <a:pt x="1607917" y="21544"/>
                    </a:cubicBezTo>
                    <a:cubicBezTo>
                      <a:pt x="1621711" y="35338"/>
                      <a:pt x="1629461" y="54047"/>
                      <a:pt x="1629461" y="73555"/>
                    </a:cubicBezTo>
                    <a:lnTo>
                      <a:pt x="1629461" y="2312653"/>
                    </a:lnTo>
                    <a:cubicBezTo>
                      <a:pt x="1629461" y="2332161"/>
                      <a:pt x="1621711" y="2350870"/>
                      <a:pt x="1607917" y="2364664"/>
                    </a:cubicBezTo>
                    <a:cubicBezTo>
                      <a:pt x="1594123" y="2378459"/>
                      <a:pt x="1575414" y="2386208"/>
                      <a:pt x="1555906" y="2386208"/>
                    </a:cubicBezTo>
                    <a:lnTo>
                      <a:pt x="73555" y="2386208"/>
                    </a:lnTo>
                    <a:cubicBezTo>
                      <a:pt x="32932" y="2386208"/>
                      <a:pt x="0" y="2353277"/>
                      <a:pt x="0" y="2312653"/>
                    </a:cubicBezTo>
                    <a:lnTo>
                      <a:pt x="0" y="73555"/>
                    </a:lnTo>
                    <a:cubicBezTo>
                      <a:pt x="0" y="54047"/>
                      <a:pt x="7750" y="35338"/>
                      <a:pt x="21544" y="21544"/>
                    </a:cubicBezTo>
                    <a:cubicBezTo>
                      <a:pt x="35338" y="7750"/>
                      <a:pt x="54047" y="0"/>
                      <a:pt x="73555" y="0"/>
                    </a:cubicBezTo>
                    <a:close/>
                  </a:path>
                </a:pathLst>
              </a:custGeom>
              <a:solidFill>
                <a:srgbClr val="FFFEF7"/>
              </a:solidFill>
              <a:ln w="47625" cap="rnd">
                <a:solidFill>
                  <a:srgbClr val="000000"/>
                </a:solidFill>
                <a:prstDash val="solid"/>
                <a:round/>
              </a:ln>
            </p:spPr>
          </p:sp>
          <p:sp>
            <p:nvSpPr>
              <p:cNvPr name="TextBox 16" id="16"/>
              <p:cNvSpPr txBox="true"/>
              <p:nvPr/>
            </p:nvSpPr>
            <p:spPr>
              <a:xfrm>
                <a:off x="0" y="-9525"/>
                <a:ext cx="1629461" cy="2395733"/>
              </a:xfrm>
              <a:prstGeom prst="rect">
                <a:avLst/>
              </a:prstGeom>
            </p:spPr>
            <p:txBody>
              <a:bodyPr anchor="ctr" rtlCol="false" tIns="0" lIns="0" bIns="0" rIns="0"/>
              <a:lstStyle/>
              <a:p>
                <a:pPr algn="ctr" marL="0" indent="0" lvl="0">
                  <a:lnSpc>
                    <a:spcPts val="700"/>
                  </a:lnSpc>
                  <a:spcBef>
                    <a:spcPct val="0"/>
                  </a:spcBef>
                </a:pPr>
              </a:p>
            </p:txBody>
          </p:sp>
        </p:grpSp>
        <p:sp>
          <p:nvSpPr>
            <p:cNvPr name="AutoShape 17" id="17"/>
            <p:cNvSpPr/>
            <p:nvPr/>
          </p:nvSpPr>
          <p:spPr>
            <a:xfrm flipV="true">
              <a:off x="12907" y="983659"/>
              <a:ext cx="4758579" cy="0"/>
            </a:xfrm>
            <a:prstGeom prst="line">
              <a:avLst/>
            </a:prstGeom>
            <a:ln cap="flat" w="50800">
              <a:solidFill>
                <a:srgbClr val="000000"/>
              </a:solidFill>
              <a:prstDash val="solid"/>
              <a:headEnd type="none" len="sm" w="sm"/>
              <a:tailEnd type="none" len="sm" w="sm"/>
            </a:ln>
          </p:spPr>
        </p:sp>
      </p:grpSp>
      <p:sp>
        <p:nvSpPr>
          <p:cNvPr name="Freeform 18" id="18"/>
          <p:cNvSpPr/>
          <p:nvPr/>
        </p:nvSpPr>
        <p:spPr>
          <a:xfrm flipH="false" flipV="false" rot="0">
            <a:off x="7799783" y="3343969"/>
            <a:ext cx="734337" cy="183584"/>
          </a:xfrm>
          <a:custGeom>
            <a:avLst/>
            <a:gdLst/>
            <a:ahLst/>
            <a:cxnLst/>
            <a:rect r="r" b="b" t="t" l="l"/>
            <a:pathLst>
              <a:path h="183584" w="734337">
                <a:moveTo>
                  <a:pt x="0" y="0"/>
                </a:moveTo>
                <a:lnTo>
                  <a:pt x="734337" y="0"/>
                </a:lnTo>
                <a:lnTo>
                  <a:pt x="734337" y="183584"/>
                </a:lnTo>
                <a:lnTo>
                  <a:pt x="0" y="1835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9334500" y="3057828"/>
            <a:ext cx="3578614" cy="5240580"/>
            <a:chOff x="0" y="0"/>
            <a:chExt cx="4771485" cy="6987440"/>
          </a:xfrm>
        </p:grpSpPr>
        <p:grpSp>
          <p:nvGrpSpPr>
            <p:cNvPr name="Group 20" id="20"/>
            <p:cNvGrpSpPr/>
            <p:nvPr/>
          </p:nvGrpSpPr>
          <p:grpSpPr>
            <a:xfrm rot="0">
              <a:off x="0" y="0"/>
              <a:ext cx="4771485" cy="6987440"/>
              <a:chOff x="0" y="0"/>
              <a:chExt cx="1629461" cy="2386208"/>
            </a:xfrm>
          </p:grpSpPr>
          <p:sp>
            <p:nvSpPr>
              <p:cNvPr name="Freeform 21" id="21"/>
              <p:cNvSpPr/>
              <p:nvPr/>
            </p:nvSpPr>
            <p:spPr>
              <a:xfrm flipH="false" flipV="false" rot="0">
                <a:off x="0" y="0"/>
                <a:ext cx="1629461" cy="2386208"/>
              </a:xfrm>
              <a:custGeom>
                <a:avLst/>
                <a:gdLst/>
                <a:ahLst/>
                <a:cxnLst/>
                <a:rect r="r" b="b" t="t" l="l"/>
                <a:pathLst>
                  <a:path h="2386208" w="1629461">
                    <a:moveTo>
                      <a:pt x="73555" y="0"/>
                    </a:moveTo>
                    <a:lnTo>
                      <a:pt x="1555906" y="0"/>
                    </a:lnTo>
                    <a:cubicBezTo>
                      <a:pt x="1575414" y="0"/>
                      <a:pt x="1594123" y="7750"/>
                      <a:pt x="1607917" y="21544"/>
                    </a:cubicBezTo>
                    <a:cubicBezTo>
                      <a:pt x="1621711" y="35338"/>
                      <a:pt x="1629461" y="54047"/>
                      <a:pt x="1629461" y="73555"/>
                    </a:cubicBezTo>
                    <a:lnTo>
                      <a:pt x="1629461" y="2312653"/>
                    </a:lnTo>
                    <a:cubicBezTo>
                      <a:pt x="1629461" y="2332161"/>
                      <a:pt x="1621711" y="2350870"/>
                      <a:pt x="1607917" y="2364664"/>
                    </a:cubicBezTo>
                    <a:cubicBezTo>
                      <a:pt x="1594123" y="2378459"/>
                      <a:pt x="1575414" y="2386208"/>
                      <a:pt x="1555906" y="2386208"/>
                    </a:cubicBezTo>
                    <a:lnTo>
                      <a:pt x="73555" y="2386208"/>
                    </a:lnTo>
                    <a:cubicBezTo>
                      <a:pt x="32932" y="2386208"/>
                      <a:pt x="0" y="2353277"/>
                      <a:pt x="0" y="2312653"/>
                    </a:cubicBezTo>
                    <a:lnTo>
                      <a:pt x="0" y="73555"/>
                    </a:lnTo>
                    <a:cubicBezTo>
                      <a:pt x="0" y="54047"/>
                      <a:pt x="7750" y="35338"/>
                      <a:pt x="21544" y="21544"/>
                    </a:cubicBezTo>
                    <a:cubicBezTo>
                      <a:pt x="35338" y="7750"/>
                      <a:pt x="54047" y="0"/>
                      <a:pt x="73555" y="0"/>
                    </a:cubicBezTo>
                    <a:close/>
                  </a:path>
                </a:pathLst>
              </a:custGeom>
              <a:solidFill>
                <a:srgbClr val="FFFEF7"/>
              </a:solidFill>
              <a:ln w="47625" cap="rnd">
                <a:solidFill>
                  <a:srgbClr val="000000"/>
                </a:solidFill>
                <a:prstDash val="solid"/>
                <a:round/>
              </a:ln>
            </p:spPr>
          </p:sp>
          <p:sp>
            <p:nvSpPr>
              <p:cNvPr name="TextBox 22" id="22"/>
              <p:cNvSpPr txBox="true"/>
              <p:nvPr/>
            </p:nvSpPr>
            <p:spPr>
              <a:xfrm>
                <a:off x="0" y="-9525"/>
                <a:ext cx="1629461" cy="2395733"/>
              </a:xfrm>
              <a:prstGeom prst="rect">
                <a:avLst/>
              </a:prstGeom>
            </p:spPr>
            <p:txBody>
              <a:bodyPr anchor="ctr" rtlCol="false" tIns="0" lIns="0" bIns="0" rIns="0"/>
              <a:lstStyle/>
              <a:p>
                <a:pPr algn="ctr" marL="0" indent="0" lvl="0">
                  <a:lnSpc>
                    <a:spcPts val="700"/>
                  </a:lnSpc>
                  <a:spcBef>
                    <a:spcPct val="0"/>
                  </a:spcBef>
                </a:pPr>
              </a:p>
            </p:txBody>
          </p:sp>
        </p:grpSp>
        <p:sp>
          <p:nvSpPr>
            <p:cNvPr name="AutoShape 23" id="23"/>
            <p:cNvSpPr/>
            <p:nvPr/>
          </p:nvSpPr>
          <p:spPr>
            <a:xfrm flipV="true">
              <a:off x="12907" y="983659"/>
              <a:ext cx="4758579" cy="0"/>
            </a:xfrm>
            <a:prstGeom prst="line">
              <a:avLst/>
            </a:prstGeom>
            <a:ln cap="flat" w="50800">
              <a:solidFill>
                <a:srgbClr val="000000"/>
              </a:solidFill>
              <a:prstDash val="solid"/>
              <a:headEnd type="none" len="sm" w="sm"/>
              <a:tailEnd type="none" len="sm" w="sm"/>
            </a:ln>
          </p:spPr>
        </p:sp>
      </p:grpSp>
      <p:sp>
        <p:nvSpPr>
          <p:cNvPr name="Freeform 24" id="24"/>
          <p:cNvSpPr/>
          <p:nvPr/>
        </p:nvSpPr>
        <p:spPr>
          <a:xfrm flipH="false" flipV="false" rot="0">
            <a:off x="11759397" y="3343969"/>
            <a:ext cx="734337" cy="183584"/>
          </a:xfrm>
          <a:custGeom>
            <a:avLst/>
            <a:gdLst/>
            <a:ahLst/>
            <a:cxnLst/>
            <a:rect r="r" b="b" t="t" l="l"/>
            <a:pathLst>
              <a:path h="183584" w="734337">
                <a:moveTo>
                  <a:pt x="0" y="0"/>
                </a:moveTo>
                <a:lnTo>
                  <a:pt x="734337" y="0"/>
                </a:lnTo>
                <a:lnTo>
                  <a:pt x="734337" y="183584"/>
                </a:lnTo>
                <a:lnTo>
                  <a:pt x="0" y="1835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5" id="25"/>
          <p:cNvGrpSpPr/>
          <p:nvPr/>
        </p:nvGrpSpPr>
        <p:grpSpPr>
          <a:xfrm rot="0">
            <a:off x="13290701" y="3057828"/>
            <a:ext cx="3578614" cy="5240580"/>
            <a:chOff x="0" y="0"/>
            <a:chExt cx="4771485" cy="6987440"/>
          </a:xfrm>
        </p:grpSpPr>
        <p:grpSp>
          <p:nvGrpSpPr>
            <p:cNvPr name="Group 26" id="26"/>
            <p:cNvGrpSpPr/>
            <p:nvPr/>
          </p:nvGrpSpPr>
          <p:grpSpPr>
            <a:xfrm rot="0">
              <a:off x="0" y="0"/>
              <a:ext cx="4771485" cy="6987440"/>
              <a:chOff x="0" y="0"/>
              <a:chExt cx="1629461" cy="2386208"/>
            </a:xfrm>
          </p:grpSpPr>
          <p:sp>
            <p:nvSpPr>
              <p:cNvPr name="Freeform 27" id="27"/>
              <p:cNvSpPr/>
              <p:nvPr/>
            </p:nvSpPr>
            <p:spPr>
              <a:xfrm flipH="false" flipV="false" rot="0">
                <a:off x="0" y="0"/>
                <a:ext cx="1629461" cy="2386208"/>
              </a:xfrm>
              <a:custGeom>
                <a:avLst/>
                <a:gdLst/>
                <a:ahLst/>
                <a:cxnLst/>
                <a:rect r="r" b="b" t="t" l="l"/>
                <a:pathLst>
                  <a:path h="2386208" w="1629461">
                    <a:moveTo>
                      <a:pt x="73555" y="0"/>
                    </a:moveTo>
                    <a:lnTo>
                      <a:pt x="1555906" y="0"/>
                    </a:lnTo>
                    <a:cubicBezTo>
                      <a:pt x="1575414" y="0"/>
                      <a:pt x="1594123" y="7750"/>
                      <a:pt x="1607917" y="21544"/>
                    </a:cubicBezTo>
                    <a:cubicBezTo>
                      <a:pt x="1621711" y="35338"/>
                      <a:pt x="1629461" y="54047"/>
                      <a:pt x="1629461" y="73555"/>
                    </a:cubicBezTo>
                    <a:lnTo>
                      <a:pt x="1629461" y="2312653"/>
                    </a:lnTo>
                    <a:cubicBezTo>
                      <a:pt x="1629461" y="2332161"/>
                      <a:pt x="1621711" y="2350870"/>
                      <a:pt x="1607917" y="2364664"/>
                    </a:cubicBezTo>
                    <a:cubicBezTo>
                      <a:pt x="1594123" y="2378459"/>
                      <a:pt x="1575414" y="2386208"/>
                      <a:pt x="1555906" y="2386208"/>
                    </a:cubicBezTo>
                    <a:lnTo>
                      <a:pt x="73555" y="2386208"/>
                    </a:lnTo>
                    <a:cubicBezTo>
                      <a:pt x="32932" y="2386208"/>
                      <a:pt x="0" y="2353277"/>
                      <a:pt x="0" y="2312653"/>
                    </a:cubicBezTo>
                    <a:lnTo>
                      <a:pt x="0" y="73555"/>
                    </a:lnTo>
                    <a:cubicBezTo>
                      <a:pt x="0" y="54047"/>
                      <a:pt x="7750" y="35338"/>
                      <a:pt x="21544" y="21544"/>
                    </a:cubicBezTo>
                    <a:cubicBezTo>
                      <a:pt x="35338" y="7750"/>
                      <a:pt x="54047" y="0"/>
                      <a:pt x="73555" y="0"/>
                    </a:cubicBezTo>
                    <a:close/>
                  </a:path>
                </a:pathLst>
              </a:custGeom>
              <a:solidFill>
                <a:srgbClr val="FFFEF7"/>
              </a:solidFill>
              <a:ln w="47625" cap="rnd">
                <a:solidFill>
                  <a:srgbClr val="000000"/>
                </a:solidFill>
                <a:prstDash val="solid"/>
                <a:round/>
              </a:ln>
            </p:spPr>
          </p:sp>
          <p:sp>
            <p:nvSpPr>
              <p:cNvPr name="TextBox 28" id="28"/>
              <p:cNvSpPr txBox="true"/>
              <p:nvPr/>
            </p:nvSpPr>
            <p:spPr>
              <a:xfrm>
                <a:off x="0" y="-9525"/>
                <a:ext cx="1629461" cy="2395733"/>
              </a:xfrm>
              <a:prstGeom prst="rect">
                <a:avLst/>
              </a:prstGeom>
            </p:spPr>
            <p:txBody>
              <a:bodyPr anchor="ctr" rtlCol="false" tIns="0" lIns="0" bIns="0" rIns="0"/>
              <a:lstStyle/>
              <a:p>
                <a:pPr algn="ctr" marL="0" indent="0" lvl="0">
                  <a:lnSpc>
                    <a:spcPts val="700"/>
                  </a:lnSpc>
                  <a:spcBef>
                    <a:spcPct val="0"/>
                  </a:spcBef>
                </a:pPr>
              </a:p>
            </p:txBody>
          </p:sp>
        </p:grpSp>
        <p:sp>
          <p:nvSpPr>
            <p:cNvPr name="AutoShape 29" id="29"/>
            <p:cNvSpPr/>
            <p:nvPr/>
          </p:nvSpPr>
          <p:spPr>
            <a:xfrm flipV="true">
              <a:off x="12907" y="983659"/>
              <a:ext cx="4758579" cy="0"/>
            </a:xfrm>
            <a:prstGeom prst="line">
              <a:avLst/>
            </a:prstGeom>
            <a:ln cap="flat" w="50800">
              <a:solidFill>
                <a:srgbClr val="000000"/>
              </a:solidFill>
              <a:prstDash val="solid"/>
              <a:headEnd type="none" len="sm" w="sm"/>
              <a:tailEnd type="none" len="sm" w="sm"/>
            </a:ln>
          </p:spPr>
        </p:sp>
      </p:grpSp>
      <p:sp>
        <p:nvSpPr>
          <p:cNvPr name="Freeform 30" id="30"/>
          <p:cNvSpPr/>
          <p:nvPr/>
        </p:nvSpPr>
        <p:spPr>
          <a:xfrm flipH="false" flipV="false" rot="0">
            <a:off x="15715598" y="3343969"/>
            <a:ext cx="734337" cy="183584"/>
          </a:xfrm>
          <a:custGeom>
            <a:avLst/>
            <a:gdLst/>
            <a:ahLst/>
            <a:cxnLst/>
            <a:rect r="r" b="b" t="t" l="l"/>
            <a:pathLst>
              <a:path h="183584" w="734337">
                <a:moveTo>
                  <a:pt x="0" y="0"/>
                </a:moveTo>
                <a:lnTo>
                  <a:pt x="734337" y="0"/>
                </a:lnTo>
                <a:lnTo>
                  <a:pt x="734337" y="183584"/>
                </a:lnTo>
                <a:lnTo>
                  <a:pt x="0" y="1835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1" id="31"/>
          <p:cNvGrpSpPr>
            <a:grpSpLocks noChangeAspect="true"/>
          </p:cNvGrpSpPr>
          <p:nvPr/>
        </p:nvGrpSpPr>
        <p:grpSpPr>
          <a:xfrm rot="0">
            <a:off x="1743467" y="4156203"/>
            <a:ext cx="2777350" cy="2777350"/>
            <a:chOff x="0" y="0"/>
            <a:chExt cx="12700000" cy="12700000"/>
          </a:xfrm>
        </p:grpSpPr>
        <p:sp>
          <p:nvSpPr>
            <p:cNvPr name="Freeform 32" id="32"/>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9"/>
              <a:stretch>
                <a:fillRect l="0" t="-3558" r="-15925" b="-62970"/>
              </a:stretch>
            </a:blipFill>
          </p:spPr>
        </p:sp>
      </p:grpSp>
      <p:sp>
        <p:nvSpPr>
          <p:cNvPr name="TextBox 33" id="33"/>
          <p:cNvSpPr txBox="true"/>
          <p:nvPr/>
        </p:nvSpPr>
        <p:spPr>
          <a:xfrm rot="0">
            <a:off x="5346777" y="6812931"/>
            <a:ext cx="3634832" cy="1306724"/>
          </a:xfrm>
          <a:prstGeom prst="rect">
            <a:avLst/>
          </a:prstGeom>
        </p:spPr>
        <p:txBody>
          <a:bodyPr anchor="t" rtlCol="false" tIns="0" lIns="0" bIns="0" rIns="0">
            <a:spAutoFit/>
          </a:bodyPr>
          <a:lstStyle/>
          <a:p>
            <a:pPr algn="ctr">
              <a:lnSpc>
                <a:spcPts val="3491"/>
              </a:lnSpc>
            </a:pPr>
          </a:p>
          <a:p>
            <a:pPr algn="ctr">
              <a:lnSpc>
                <a:spcPts val="3491"/>
              </a:lnSpc>
            </a:pPr>
            <a:r>
              <a:rPr lang="en-US" sz="2494">
                <a:solidFill>
                  <a:srgbClr val="000000"/>
                </a:solidFill>
                <a:latin typeface="DM Sans Bold"/>
              </a:rPr>
              <a:t>Sowmya Bathula</a:t>
            </a:r>
          </a:p>
          <a:p>
            <a:pPr algn="ctr">
              <a:lnSpc>
                <a:spcPts val="3491"/>
              </a:lnSpc>
              <a:spcBef>
                <a:spcPct val="0"/>
              </a:spcBef>
            </a:pPr>
          </a:p>
        </p:txBody>
      </p:sp>
      <p:sp>
        <p:nvSpPr>
          <p:cNvPr name="TextBox 34" id="34"/>
          <p:cNvSpPr txBox="true"/>
          <p:nvPr/>
        </p:nvSpPr>
        <p:spPr>
          <a:xfrm rot="0">
            <a:off x="9362609" y="6885928"/>
            <a:ext cx="3634832" cy="865908"/>
          </a:xfrm>
          <a:prstGeom prst="rect">
            <a:avLst/>
          </a:prstGeom>
        </p:spPr>
        <p:txBody>
          <a:bodyPr anchor="t" rtlCol="false" tIns="0" lIns="0" bIns="0" rIns="0">
            <a:spAutoFit/>
          </a:bodyPr>
          <a:lstStyle/>
          <a:p>
            <a:pPr algn="ctr">
              <a:lnSpc>
                <a:spcPts val="3491"/>
              </a:lnSpc>
            </a:pPr>
          </a:p>
          <a:p>
            <a:pPr algn="ctr">
              <a:lnSpc>
                <a:spcPts val="3491"/>
              </a:lnSpc>
              <a:spcBef>
                <a:spcPct val="0"/>
              </a:spcBef>
            </a:pPr>
            <a:r>
              <a:rPr lang="en-US" sz="2494">
                <a:solidFill>
                  <a:srgbClr val="000000"/>
                </a:solidFill>
                <a:latin typeface="DM Sans Bold"/>
              </a:rPr>
              <a:t>Harshitha G.S.</a:t>
            </a:r>
          </a:p>
        </p:txBody>
      </p:sp>
      <p:grpSp>
        <p:nvGrpSpPr>
          <p:cNvPr name="Group 35" id="35"/>
          <p:cNvGrpSpPr>
            <a:grpSpLocks noChangeAspect="true"/>
          </p:cNvGrpSpPr>
          <p:nvPr/>
        </p:nvGrpSpPr>
        <p:grpSpPr>
          <a:xfrm rot="0">
            <a:off x="13615483" y="4270394"/>
            <a:ext cx="2663159" cy="2663159"/>
            <a:chOff x="0" y="0"/>
            <a:chExt cx="12700000" cy="12700000"/>
          </a:xfrm>
        </p:grpSpPr>
        <p:sp>
          <p:nvSpPr>
            <p:cNvPr name="Freeform 36" id="36"/>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10"/>
              <a:stretch>
                <a:fillRect l="0" t="-7256" r="0" b="-54224"/>
              </a:stretch>
            </a:blipFill>
          </p:spPr>
        </p:sp>
      </p:grpSp>
      <p:grpSp>
        <p:nvGrpSpPr>
          <p:cNvPr name="Group 37" id="37"/>
          <p:cNvGrpSpPr>
            <a:grpSpLocks noChangeAspect="true"/>
          </p:cNvGrpSpPr>
          <p:nvPr/>
        </p:nvGrpSpPr>
        <p:grpSpPr>
          <a:xfrm rot="0">
            <a:off x="5728219" y="4289444"/>
            <a:ext cx="2777350" cy="2777350"/>
            <a:chOff x="0" y="0"/>
            <a:chExt cx="12700000" cy="12700000"/>
          </a:xfrm>
        </p:grpSpPr>
        <p:sp>
          <p:nvSpPr>
            <p:cNvPr name="Freeform 38" id="38"/>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11"/>
              <a:stretch>
                <a:fillRect l="0" t="-21177" r="0" b="-21177"/>
              </a:stretch>
            </a:blipFill>
          </p:spPr>
        </p:sp>
      </p:grpSp>
      <p:grpSp>
        <p:nvGrpSpPr>
          <p:cNvPr name="Group 39" id="39"/>
          <p:cNvGrpSpPr>
            <a:grpSpLocks noChangeAspect="true"/>
          </p:cNvGrpSpPr>
          <p:nvPr/>
        </p:nvGrpSpPr>
        <p:grpSpPr>
          <a:xfrm rot="0">
            <a:off x="9614700" y="4156203"/>
            <a:ext cx="2777350" cy="2777350"/>
            <a:chOff x="0" y="0"/>
            <a:chExt cx="12700000" cy="12700000"/>
          </a:xfrm>
        </p:grpSpPr>
        <p:sp>
          <p:nvSpPr>
            <p:cNvPr name="Freeform 40" id="40"/>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12"/>
              <a:stretch>
                <a:fillRect l="0" t="-4029" r="0" b="-4029"/>
              </a:stretch>
            </a:blipFill>
          </p:spPr>
        </p:sp>
      </p:grpSp>
      <p:sp>
        <p:nvSpPr>
          <p:cNvPr name="Freeform 41" id="41"/>
          <p:cNvSpPr/>
          <p:nvPr/>
        </p:nvSpPr>
        <p:spPr>
          <a:xfrm flipH="false" flipV="false" rot="0">
            <a:off x="11606176" y="82663"/>
            <a:ext cx="3305876" cy="3084905"/>
          </a:xfrm>
          <a:custGeom>
            <a:avLst/>
            <a:gdLst/>
            <a:ahLst/>
            <a:cxnLst/>
            <a:rect r="r" b="b" t="t" l="l"/>
            <a:pathLst>
              <a:path h="3084905" w="3305876">
                <a:moveTo>
                  <a:pt x="0" y="0"/>
                </a:moveTo>
                <a:lnTo>
                  <a:pt x="3305877" y="0"/>
                </a:lnTo>
                <a:lnTo>
                  <a:pt x="3305877" y="3084905"/>
                </a:lnTo>
                <a:lnTo>
                  <a:pt x="0" y="3084905"/>
                </a:lnTo>
                <a:lnTo>
                  <a:pt x="0" y="0"/>
                </a:lnTo>
                <a:close/>
              </a:path>
            </a:pathLst>
          </a:custGeom>
          <a:blipFill>
            <a:blip r:embed="rId13"/>
            <a:stretch>
              <a:fillRect l="0" t="0" r="0" b="0"/>
            </a:stretch>
          </a:blipFill>
        </p:spPr>
      </p:sp>
      <p:sp>
        <p:nvSpPr>
          <p:cNvPr name="TextBox 42" id="42"/>
          <p:cNvSpPr txBox="true"/>
          <p:nvPr/>
        </p:nvSpPr>
        <p:spPr>
          <a:xfrm rot="0">
            <a:off x="6013397" y="855821"/>
            <a:ext cx="5592780" cy="1367138"/>
          </a:xfrm>
          <a:prstGeom prst="rect">
            <a:avLst/>
          </a:prstGeom>
        </p:spPr>
        <p:txBody>
          <a:bodyPr anchor="t" rtlCol="false" tIns="0" lIns="0" bIns="0" rIns="0">
            <a:spAutoFit/>
          </a:bodyPr>
          <a:lstStyle/>
          <a:p>
            <a:pPr algn="ctr" marL="0" indent="0" lvl="0">
              <a:lnSpc>
                <a:spcPts val="11008"/>
              </a:lnSpc>
              <a:spcBef>
                <a:spcPct val="0"/>
              </a:spcBef>
            </a:pPr>
            <a:r>
              <a:rPr lang="en-US" sz="7863">
                <a:solidFill>
                  <a:srgbClr val="000000"/>
                </a:solidFill>
                <a:latin typeface="Repo Bold Bold"/>
              </a:rPr>
              <a:t>T</a:t>
            </a:r>
            <a:r>
              <a:rPr lang="en-US" sz="7863" strike="noStrike" u="none">
                <a:solidFill>
                  <a:srgbClr val="000000"/>
                </a:solidFill>
                <a:latin typeface="Repo Bold Bold"/>
              </a:rPr>
              <a:t>he Team</a:t>
            </a:r>
          </a:p>
        </p:txBody>
      </p:sp>
      <p:sp>
        <p:nvSpPr>
          <p:cNvPr name="TextBox 43" id="43"/>
          <p:cNvSpPr txBox="true"/>
          <p:nvPr/>
        </p:nvSpPr>
        <p:spPr>
          <a:xfrm rot="0">
            <a:off x="1664926" y="7473230"/>
            <a:ext cx="2834452" cy="646426"/>
          </a:xfrm>
          <a:prstGeom prst="rect">
            <a:avLst/>
          </a:prstGeom>
        </p:spPr>
        <p:txBody>
          <a:bodyPr anchor="t" rtlCol="false" tIns="0" lIns="0" bIns="0" rIns="0">
            <a:spAutoFit/>
          </a:bodyPr>
          <a:lstStyle/>
          <a:p>
            <a:pPr algn="ctr">
              <a:lnSpc>
                <a:spcPts val="2695"/>
              </a:lnSpc>
              <a:spcBef>
                <a:spcPct val="0"/>
              </a:spcBef>
            </a:pPr>
            <a:r>
              <a:rPr lang="en-US" sz="1925">
                <a:solidFill>
                  <a:srgbClr val="000000"/>
                </a:solidFill>
                <a:latin typeface="DM Sans Italics"/>
              </a:rPr>
              <a:t>Project Manager/ Data Scientist</a:t>
            </a:r>
          </a:p>
        </p:txBody>
      </p:sp>
      <p:sp>
        <p:nvSpPr>
          <p:cNvPr name="TextBox 44" id="44"/>
          <p:cNvSpPr txBox="true"/>
          <p:nvPr/>
        </p:nvSpPr>
        <p:spPr>
          <a:xfrm rot="0">
            <a:off x="5699668" y="7683247"/>
            <a:ext cx="2834452" cy="313051"/>
          </a:xfrm>
          <a:prstGeom prst="rect">
            <a:avLst/>
          </a:prstGeom>
        </p:spPr>
        <p:txBody>
          <a:bodyPr anchor="t" rtlCol="false" tIns="0" lIns="0" bIns="0" rIns="0">
            <a:spAutoFit/>
          </a:bodyPr>
          <a:lstStyle/>
          <a:p>
            <a:pPr algn="ctr" marL="0" indent="0" lvl="0">
              <a:lnSpc>
                <a:spcPts val="2695"/>
              </a:lnSpc>
              <a:spcBef>
                <a:spcPct val="0"/>
              </a:spcBef>
            </a:pPr>
            <a:r>
              <a:rPr lang="en-US" sz="1925">
                <a:solidFill>
                  <a:srgbClr val="000000"/>
                </a:solidFill>
                <a:latin typeface="DM Sans Italics"/>
              </a:rPr>
              <a:t>Data Engineer</a:t>
            </a:r>
          </a:p>
        </p:txBody>
      </p:sp>
      <p:sp>
        <p:nvSpPr>
          <p:cNvPr name="TextBox 45" id="45"/>
          <p:cNvSpPr txBox="true"/>
          <p:nvPr/>
        </p:nvSpPr>
        <p:spPr>
          <a:xfrm rot="0">
            <a:off x="9718929" y="7683247"/>
            <a:ext cx="2834452" cy="313051"/>
          </a:xfrm>
          <a:prstGeom prst="rect">
            <a:avLst/>
          </a:prstGeom>
        </p:spPr>
        <p:txBody>
          <a:bodyPr anchor="t" rtlCol="false" tIns="0" lIns="0" bIns="0" rIns="0">
            <a:spAutoFit/>
          </a:bodyPr>
          <a:lstStyle/>
          <a:p>
            <a:pPr algn="ctr" marL="0" indent="0" lvl="0">
              <a:lnSpc>
                <a:spcPts val="2695"/>
              </a:lnSpc>
              <a:spcBef>
                <a:spcPct val="0"/>
              </a:spcBef>
            </a:pPr>
            <a:r>
              <a:rPr lang="en-US" sz="1925">
                <a:solidFill>
                  <a:srgbClr val="000000"/>
                </a:solidFill>
                <a:latin typeface="DM Sans Italics"/>
              </a:rPr>
              <a:t>Data Analyst</a:t>
            </a:r>
          </a:p>
        </p:txBody>
      </p:sp>
      <p:sp>
        <p:nvSpPr>
          <p:cNvPr name="TextBox 46" id="46"/>
          <p:cNvSpPr txBox="true"/>
          <p:nvPr/>
        </p:nvSpPr>
        <p:spPr>
          <a:xfrm rot="0">
            <a:off x="13615483" y="7250811"/>
            <a:ext cx="2834452" cy="430966"/>
          </a:xfrm>
          <a:prstGeom prst="rect">
            <a:avLst/>
          </a:prstGeom>
        </p:spPr>
        <p:txBody>
          <a:bodyPr anchor="t" rtlCol="false" tIns="0" lIns="0" bIns="0" rIns="0">
            <a:spAutoFit/>
          </a:bodyPr>
          <a:lstStyle/>
          <a:p>
            <a:pPr algn="ctr">
              <a:lnSpc>
                <a:spcPts val="3545"/>
              </a:lnSpc>
              <a:spcBef>
                <a:spcPct val="0"/>
              </a:spcBef>
            </a:pPr>
            <a:r>
              <a:rPr lang="en-US" sz="2532">
                <a:solidFill>
                  <a:srgbClr val="000000"/>
                </a:solidFill>
                <a:latin typeface="DM Sans Bold"/>
              </a:rPr>
              <a:t>Shaagun Suresh</a:t>
            </a:r>
          </a:p>
        </p:txBody>
      </p:sp>
      <p:sp>
        <p:nvSpPr>
          <p:cNvPr name="TextBox 47" id="47"/>
          <p:cNvSpPr txBox="true"/>
          <p:nvPr/>
        </p:nvSpPr>
        <p:spPr>
          <a:xfrm rot="0">
            <a:off x="13615483" y="7683247"/>
            <a:ext cx="2834452" cy="313051"/>
          </a:xfrm>
          <a:prstGeom prst="rect">
            <a:avLst/>
          </a:prstGeom>
        </p:spPr>
        <p:txBody>
          <a:bodyPr anchor="t" rtlCol="false" tIns="0" lIns="0" bIns="0" rIns="0">
            <a:spAutoFit/>
          </a:bodyPr>
          <a:lstStyle/>
          <a:p>
            <a:pPr algn="ctr" marL="0" indent="0" lvl="0">
              <a:lnSpc>
                <a:spcPts val="2695"/>
              </a:lnSpc>
              <a:spcBef>
                <a:spcPct val="0"/>
              </a:spcBef>
            </a:pPr>
            <a:r>
              <a:rPr lang="en-US" sz="1925">
                <a:solidFill>
                  <a:srgbClr val="000000"/>
                </a:solidFill>
                <a:latin typeface="DM Sans Italics"/>
              </a:rPr>
              <a:t>ML Engineer</a:t>
            </a:r>
          </a:p>
        </p:txBody>
      </p:sp>
      <p:sp>
        <p:nvSpPr>
          <p:cNvPr name="TextBox 48" id="48"/>
          <p:cNvSpPr txBox="true"/>
          <p:nvPr/>
        </p:nvSpPr>
        <p:spPr>
          <a:xfrm rot="0">
            <a:off x="1712225" y="7040794"/>
            <a:ext cx="2834452" cy="430966"/>
          </a:xfrm>
          <a:prstGeom prst="rect">
            <a:avLst/>
          </a:prstGeom>
        </p:spPr>
        <p:txBody>
          <a:bodyPr anchor="t" rtlCol="false" tIns="0" lIns="0" bIns="0" rIns="0">
            <a:spAutoFit/>
          </a:bodyPr>
          <a:lstStyle/>
          <a:p>
            <a:pPr algn="ctr">
              <a:lnSpc>
                <a:spcPts val="3545"/>
              </a:lnSpc>
              <a:spcBef>
                <a:spcPct val="0"/>
              </a:spcBef>
            </a:pPr>
            <a:r>
              <a:rPr lang="en-US" sz="2532">
                <a:solidFill>
                  <a:srgbClr val="000000"/>
                </a:solidFill>
                <a:latin typeface="DM Sans Bold"/>
              </a:rPr>
              <a:t>Ashish Agarwal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60940" y="4160970"/>
            <a:ext cx="5060685" cy="4605223"/>
          </a:xfrm>
          <a:custGeom>
            <a:avLst/>
            <a:gdLst/>
            <a:ahLst/>
            <a:cxnLst/>
            <a:rect r="r" b="b" t="t" l="l"/>
            <a:pathLst>
              <a:path h="4605223" w="5060685">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585250" y="5037922"/>
            <a:ext cx="8716094" cy="5689232"/>
          </a:xfrm>
          <a:custGeom>
            <a:avLst/>
            <a:gdLst/>
            <a:ahLst/>
            <a:cxnLst/>
            <a:rect r="r" b="b" t="t" l="l"/>
            <a:pathLst>
              <a:path h="5689232" w="8716094">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144000" y="4160970"/>
            <a:ext cx="5060685" cy="4605223"/>
          </a:xfrm>
          <a:custGeom>
            <a:avLst/>
            <a:gdLst/>
            <a:ahLst/>
            <a:cxnLst/>
            <a:rect r="r" b="b" t="t" l="l"/>
            <a:pathLst>
              <a:path h="4605223" w="5060685">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368447" y="559650"/>
            <a:ext cx="6638515" cy="2506040"/>
          </a:xfrm>
          <a:custGeom>
            <a:avLst/>
            <a:gdLst/>
            <a:ahLst/>
            <a:cxnLst/>
            <a:rect r="r" b="b" t="t" l="l"/>
            <a:pathLst>
              <a:path h="2506040" w="6638515">
                <a:moveTo>
                  <a:pt x="0" y="0"/>
                </a:moveTo>
                <a:lnTo>
                  <a:pt x="6638516" y="0"/>
                </a:lnTo>
                <a:lnTo>
                  <a:pt x="6638516" y="2506039"/>
                </a:lnTo>
                <a:lnTo>
                  <a:pt x="0" y="25060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true" rot="6292675">
            <a:off x="3855485" y="2994672"/>
            <a:ext cx="1786974" cy="807188"/>
          </a:xfrm>
          <a:custGeom>
            <a:avLst/>
            <a:gdLst/>
            <a:ahLst/>
            <a:cxnLst/>
            <a:rect r="r" b="b" t="t" l="l"/>
            <a:pathLst>
              <a:path h="807188" w="1786974">
                <a:moveTo>
                  <a:pt x="0" y="807188"/>
                </a:moveTo>
                <a:lnTo>
                  <a:pt x="1786973" y="807188"/>
                </a:lnTo>
                <a:lnTo>
                  <a:pt x="1786973" y="0"/>
                </a:lnTo>
                <a:lnTo>
                  <a:pt x="0" y="0"/>
                </a:lnTo>
                <a:lnTo>
                  <a:pt x="0" y="80718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986162" y="4653995"/>
            <a:ext cx="1040792" cy="1080924"/>
          </a:xfrm>
          <a:custGeom>
            <a:avLst/>
            <a:gdLst/>
            <a:ahLst/>
            <a:cxnLst/>
            <a:rect r="r" b="b" t="t" l="l"/>
            <a:pathLst>
              <a:path h="1080924" w="1040792">
                <a:moveTo>
                  <a:pt x="0" y="0"/>
                </a:moveTo>
                <a:lnTo>
                  <a:pt x="1040792" y="0"/>
                </a:lnTo>
                <a:lnTo>
                  <a:pt x="1040792" y="1080924"/>
                </a:lnTo>
                <a:lnTo>
                  <a:pt x="0" y="10809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5794869" y="4843148"/>
            <a:ext cx="877165" cy="1129240"/>
          </a:xfrm>
          <a:custGeom>
            <a:avLst/>
            <a:gdLst/>
            <a:ahLst/>
            <a:cxnLst/>
            <a:rect r="r" b="b" t="t" l="l"/>
            <a:pathLst>
              <a:path h="1129240" w="877165">
                <a:moveTo>
                  <a:pt x="0" y="0"/>
                </a:moveTo>
                <a:lnTo>
                  <a:pt x="877165" y="0"/>
                </a:lnTo>
                <a:lnTo>
                  <a:pt x="877165" y="1129240"/>
                </a:lnTo>
                <a:lnTo>
                  <a:pt x="0" y="11292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true" flipV="true" rot="-6931559">
            <a:off x="11813268" y="3025457"/>
            <a:ext cx="1841997" cy="832043"/>
          </a:xfrm>
          <a:custGeom>
            <a:avLst/>
            <a:gdLst/>
            <a:ahLst/>
            <a:cxnLst/>
            <a:rect r="r" b="b" t="t" l="l"/>
            <a:pathLst>
              <a:path h="832043" w="1841997">
                <a:moveTo>
                  <a:pt x="1841998" y="832043"/>
                </a:moveTo>
                <a:lnTo>
                  <a:pt x="0" y="832043"/>
                </a:lnTo>
                <a:lnTo>
                  <a:pt x="0" y="0"/>
                </a:lnTo>
                <a:lnTo>
                  <a:pt x="1841998" y="0"/>
                </a:lnTo>
                <a:lnTo>
                  <a:pt x="1841998" y="832043"/>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9643588" y="5687294"/>
            <a:ext cx="4093434" cy="1920793"/>
          </a:xfrm>
          <a:prstGeom prst="rect">
            <a:avLst/>
          </a:prstGeom>
        </p:spPr>
        <p:txBody>
          <a:bodyPr anchor="t" rtlCol="false" tIns="0" lIns="0" bIns="0" rIns="0">
            <a:spAutoFit/>
          </a:bodyPr>
          <a:lstStyle/>
          <a:p>
            <a:pPr algn="ctr">
              <a:lnSpc>
                <a:spcPts val="3854"/>
              </a:lnSpc>
              <a:spcBef>
                <a:spcPct val="0"/>
              </a:spcBef>
            </a:pPr>
            <a:r>
              <a:rPr lang="en-US" sz="2753">
                <a:solidFill>
                  <a:srgbClr val="000000"/>
                </a:solidFill>
                <a:latin typeface="DM Sans Bold"/>
              </a:rPr>
              <a:t>Large dataset of keystroke logs capturing writing process features.</a:t>
            </a:r>
          </a:p>
        </p:txBody>
      </p:sp>
      <p:sp>
        <p:nvSpPr>
          <p:cNvPr name="TextBox 11" id="11"/>
          <p:cNvSpPr txBox="true"/>
          <p:nvPr/>
        </p:nvSpPr>
        <p:spPr>
          <a:xfrm rot="0">
            <a:off x="5368447" y="1098982"/>
            <a:ext cx="6321857" cy="1332124"/>
          </a:xfrm>
          <a:prstGeom prst="rect">
            <a:avLst/>
          </a:prstGeom>
        </p:spPr>
        <p:txBody>
          <a:bodyPr anchor="t" rtlCol="false" tIns="0" lIns="0" bIns="0" rIns="0">
            <a:spAutoFit/>
          </a:bodyPr>
          <a:lstStyle/>
          <a:p>
            <a:pPr algn="ctr" marL="0" indent="0" lvl="0">
              <a:lnSpc>
                <a:spcPts val="5302"/>
              </a:lnSpc>
              <a:spcBef>
                <a:spcPct val="0"/>
              </a:spcBef>
            </a:pPr>
            <a:r>
              <a:rPr lang="en-US" sz="3787">
                <a:solidFill>
                  <a:srgbClr val="000000"/>
                </a:solidFill>
                <a:latin typeface="Repo Bold Bold"/>
              </a:rPr>
              <a:t>Data Source and Distribution</a:t>
            </a:r>
          </a:p>
        </p:txBody>
      </p:sp>
      <p:sp>
        <p:nvSpPr>
          <p:cNvPr name="TextBox 12" id="12"/>
          <p:cNvSpPr txBox="true"/>
          <p:nvPr/>
        </p:nvSpPr>
        <p:spPr>
          <a:xfrm rot="0">
            <a:off x="2862951" y="6173069"/>
            <a:ext cx="3256664" cy="949243"/>
          </a:xfrm>
          <a:prstGeom prst="rect">
            <a:avLst/>
          </a:prstGeom>
        </p:spPr>
        <p:txBody>
          <a:bodyPr anchor="t" rtlCol="false" tIns="0" lIns="0" bIns="0" rIns="0">
            <a:spAutoFit/>
          </a:bodyPr>
          <a:lstStyle/>
          <a:p>
            <a:pPr algn="ctr">
              <a:lnSpc>
                <a:spcPts val="3854"/>
              </a:lnSpc>
              <a:spcBef>
                <a:spcPct val="0"/>
              </a:spcBef>
            </a:pPr>
            <a:r>
              <a:rPr lang="en-US" sz="2753">
                <a:solidFill>
                  <a:srgbClr val="000000"/>
                </a:solidFill>
                <a:latin typeface="DM Sans Bold"/>
              </a:rPr>
              <a:t>The dataset is taken from Kaggle .</a:t>
            </a:r>
          </a:p>
        </p:txBody>
      </p:sp>
      <p:sp>
        <p:nvSpPr>
          <p:cNvPr name="Freeform 13" id="13"/>
          <p:cNvSpPr/>
          <p:nvPr/>
        </p:nvSpPr>
        <p:spPr>
          <a:xfrm flipH="false" flipV="false" rot="7282648">
            <a:off x="-1239398" y="125268"/>
            <a:ext cx="5115649" cy="2818257"/>
          </a:xfrm>
          <a:custGeom>
            <a:avLst/>
            <a:gdLst/>
            <a:ahLst/>
            <a:cxnLst/>
            <a:rect r="r" b="b" t="t" l="l"/>
            <a:pathLst>
              <a:path h="2818257" w="5115649">
                <a:moveTo>
                  <a:pt x="0" y="0"/>
                </a:moveTo>
                <a:lnTo>
                  <a:pt x="5115649" y="0"/>
                </a:lnTo>
                <a:lnTo>
                  <a:pt x="5115649" y="2818258"/>
                </a:lnTo>
                <a:lnTo>
                  <a:pt x="0" y="28182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15895616" y="8945111"/>
            <a:ext cx="2966186" cy="2885291"/>
          </a:xfrm>
          <a:custGeom>
            <a:avLst/>
            <a:gdLst/>
            <a:ahLst/>
            <a:cxnLst/>
            <a:rect r="r" b="b" t="t" l="l"/>
            <a:pathLst>
              <a:path h="2885291" w="2966186">
                <a:moveTo>
                  <a:pt x="0" y="0"/>
                </a:moveTo>
                <a:lnTo>
                  <a:pt x="2966187" y="0"/>
                </a:lnTo>
                <a:lnTo>
                  <a:pt x="2966187" y="2885290"/>
                </a:lnTo>
                <a:lnTo>
                  <a:pt x="0" y="288529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578623" y="2815166"/>
            <a:ext cx="12283179" cy="8017566"/>
          </a:xfrm>
          <a:custGeom>
            <a:avLst/>
            <a:gdLst/>
            <a:ahLst/>
            <a:cxnLst/>
            <a:rect r="r" b="b" t="t" l="l"/>
            <a:pathLst>
              <a:path h="8017566" w="12283179">
                <a:moveTo>
                  <a:pt x="0" y="0"/>
                </a:moveTo>
                <a:lnTo>
                  <a:pt x="12283180" y="0"/>
                </a:lnTo>
                <a:lnTo>
                  <a:pt x="12283180" y="8017566"/>
                </a:lnTo>
                <a:lnTo>
                  <a:pt x="0" y="80175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8174348">
            <a:off x="-4391736" y="-677110"/>
            <a:ext cx="8162855" cy="4496991"/>
          </a:xfrm>
          <a:custGeom>
            <a:avLst/>
            <a:gdLst/>
            <a:ahLst/>
            <a:cxnLst/>
            <a:rect r="r" b="b" t="t" l="l"/>
            <a:pathLst>
              <a:path h="4496991" w="8162855">
                <a:moveTo>
                  <a:pt x="0" y="0"/>
                </a:moveTo>
                <a:lnTo>
                  <a:pt x="8162855" y="0"/>
                </a:lnTo>
                <a:lnTo>
                  <a:pt x="8162855" y="4496991"/>
                </a:lnTo>
                <a:lnTo>
                  <a:pt x="0" y="44969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3850626" y="461423"/>
            <a:ext cx="10195471" cy="1020253"/>
          </a:xfrm>
          <a:prstGeom prst="rect">
            <a:avLst/>
          </a:prstGeom>
        </p:spPr>
        <p:txBody>
          <a:bodyPr anchor="t" rtlCol="false" tIns="0" lIns="0" bIns="0" rIns="0">
            <a:spAutoFit/>
          </a:bodyPr>
          <a:lstStyle/>
          <a:p>
            <a:pPr algn="ctr">
              <a:lnSpc>
                <a:spcPts val="8340"/>
              </a:lnSpc>
            </a:pPr>
            <a:r>
              <a:rPr lang="en-US" sz="5957">
                <a:solidFill>
                  <a:srgbClr val="000000"/>
                </a:solidFill>
                <a:latin typeface="Canva Sans Bold"/>
              </a:rPr>
              <a:t>CRISP-DM METHODOLOGY </a:t>
            </a:r>
          </a:p>
        </p:txBody>
      </p:sp>
      <p:sp>
        <p:nvSpPr>
          <p:cNvPr name="Freeform 6" id="6"/>
          <p:cNvSpPr/>
          <p:nvPr/>
        </p:nvSpPr>
        <p:spPr>
          <a:xfrm flipH="false" flipV="false" rot="0">
            <a:off x="3974050" y="1571385"/>
            <a:ext cx="9948623" cy="8137973"/>
          </a:xfrm>
          <a:custGeom>
            <a:avLst/>
            <a:gdLst/>
            <a:ahLst/>
            <a:cxnLst/>
            <a:rect r="r" b="b" t="t" l="l"/>
            <a:pathLst>
              <a:path h="8137973" w="9948623">
                <a:moveTo>
                  <a:pt x="0" y="0"/>
                </a:moveTo>
                <a:lnTo>
                  <a:pt x="9948623" y="0"/>
                </a:lnTo>
                <a:lnTo>
                  <a:pt x="9948623" y="8137974"/>
                </a:lnTo>
                <a:lnTo>
                  <a:pt x="0" y="8137974"/>
                </a:lnTo>
                <a:lnTo>
                  <a:pt x="0" y="0"/>
                </a:lnTo>
                <a:close/>
              </a:path>
            </a:pathLst>
          </a:custGeom>
          <a:blipFill>
            <a:blip r:embed="rId9"/>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1785598" y="335640"/>
            <a:ext cx="15006796" cy="1208076"/>
          </a:xfrm>
          <a:prstGeom prst="rect">
            <a:avLst/>
          </a:prstGeom>
        </p:spPr>
        <p:txBody>
          <a:bodyPr anchor="t" rtlCol="false" tIns="0" lIns="0" bIns="0" rIns="0">
            <a:spAutoFit/>
          </a:bodyPr>
          <a:lstStyle/>
          <a:p>
            <a:pPr algn="ctr">
              <a:lnSpc>
                <a:spcPts val="9800"/>
              </a:lnSpc>
            </a:pPr>
            <a:r>
              <a:rPr lang="en-US" sz="7000">
                <a:solidFill>
                  <a:srgbClr val="000000"/>
                </a:solidFill>
                <a:latin typeface="Canva Sans Bold"/>
              </a:rPr>
              <a:t>BUSINESS UNDERSTANDING</a:t>
            </a:r>
          </a:p>
        </p:txBody>
      </p:sp>
      <p:sp>
        <p:nvSpPr>
          <p:cNvPr name="TextBox 3" id="3"/>
          <p:cNvSpPr txBox="true"/>
          <p:nvPr/>
        </p:nvSpPr>
        <p:spPr>
          <a:xfrm rot="0">
            <a:off x="4838666" y="2018467"/>
            <a:ext cx="7965281" cy="1203313"/>
          </a:xfrm>
          <a:prstGeom prst="rect">
            <a:avLst/>
          </a:prstGeom>
        </p:spPr>
        <p:txBody>
          <a:bodyPr anchor="t" rtlCol="false" tIns="0" lIns="0" bIns="0" rIns="0">
            <a:spAutoFit/>
          </a:bodyPr>
          <a:lstStyle/>
          <a:p>
            <a:pPr algn="ctr">
              <a:lnSpc>
                <a:spcPts val="9800"/>
              </a:lnSpc>
            </a:pPr>
            <a:r>
              <a:rPr lang="en-US" sz="7000">
                <a:solidFill>
                  <a:srgbClr val="000000"/>
                </a:solidFill>
                <a:latin typeface="Canva Sans"/>
              </a:rPr>
              <a:t>Why do we care ?</a:t>
            </a:r>
          </a:p>
        </p:txBody>
      </p:sp>
      <p:grpSp>
        <p:nvGrpSpPr>
          <p:cNvPr name="Group 4" id="4"/>
          <p:cNvGrpSpPr/>
          <p:nvPr/>
        </p:nvGrpSpPr>
        <p:grpSpPr>
          <a:xfrm rot="0">
            <a:off x="1028700" y="4298704"/>
            <a:ext cx="4639224" cy="5625566"/>
            <a:chOff x="0" y="0"/>
            <a:chExt cx="1466490" cy="1778280"/>
          </a:xfrm>
        </p:grpSpPr>
        <p:sp>
          <p:nvSpPr>
            <p:cNvPr name="Freeform 5" id="5"/>
            <p:cNvSpPr/>
            <p:nvPr/>
          </p:nvSpPr>
          <p:spPr>
            <a:xfrm flipH="false" flipV="false" rot="0">
              <a:off x="0" y="0"/>
              <a:ext cx="1466490" cy="1778280"/>
            </a:xfrm>
            <a:custGeom>
              <a:avLst/>
              <a:gdLst/>
              <a:ahLst/>
              <a:cxnLst/>
              <a:rect r="r" b="b" t="t" l="l"/>
              <a:pathLst>
                <a:path h="1778280" w="1466490">
                  <a:moveTo>
                    <a:pt x="85109" y="0"/>
                  </a:moveTo>
                  <a:lnTo>
                    <a:pt x="1381381" y="0"/>
                  </a:lnTo>
                  <a:cubicBezTo>
                    <a:pt x="1403954" y="0"/>
                    <a:pt x="1425601" y="8967"/>
                    <a:pt x="1441562" y="24928"/>
                  </a:cubicBezTo>
                  <a:cubicBezTo>
                    <a:pt x="1457523" y="40889"/>
                    <a:pt x="1466490" y="62536"/>
                    <a:pt x="1466490" y="85109"/>
                  </a:cubicBezTo>
                  <a:lnTo>
                    <a:pt x="1466490" y="1693171"/>
                  </a:lnTo>
                  <a:cubicBezTo>
                    <a:pt x="1466490" y="1740175"/>
                    <a:pt x="1428386" y="1778280"/>
                    <a:pt x="1381381" y="1778280"/>
                  </a:cubicBezTo>
                  <a:lnTo>
                    <a:pt x="85109" y="1778280"/>
                  </a:lnTo>
                  <a:cubicBezTo>
                    <a:pt x="62536" y="1778280"/>
                    <a:pt x="40889" y="1769313"/>
                    <a:pt x="24928" y="1753352"/>
                  </a:cubicBezTo>
                  <a:cubicBezTo>
                    <a:pt x="8967" y="1737391"/>
                    <a:pt x="0" y="1715743"/>
                    <a:pt x="0" y="1693171"/>
                  </a:cubicBezTo>
                  <a:lnTo>
                    <a:pt x="0" y="85109"/>
                  </a:lnTo>
                  <a:cubicBezTo>
                    <a:pt x="0" y="62536"/>
                    <a:pt x="8967" y="40889"/>
                    <a:pt x="24928" y="24928"/>
                  </a:cubicBezTo>
                  <a:cubicBezTo>
                    <a:pt x="40889" y="8967"/>
                    <a:pt x="62536" y="0"/>
                    <a:pt x="85109" y="0"/>
                  </a:cubicBezTo>
                  <a:close/>
                </a:path>
              </a:pathLst>
            </a:custGeom>
            <a:solidFill>
              <a:srgbClr val="C8BE92"/>
            </a:solidFill>
          </p:spPr>
        </p:sp>
        <p:sp>
          <p:nvSpPr>
            <p:cNvPr name="TextBox 6" id="6"/>
            <p:cNvSpPr txBox="true"/>
            <p:nvPr/>
          </p:nvSpPr>
          <p:spPr>
            <a:xfrm>
              <a:off x="0" y="9525"/>
              <a:ext cx="1466490" cy="1768755"/>
            </a:xfrm>
            <a:prstGeom prst="rect">
              <a:avLst/>
            </a:prstGeom>
          </p:spPr>
          <p:txBody>
            <a:bodyPr anchor="ctr" rtlCol="false" tIns="50800" lIns="50800" bIns="50800" rIns="50800"/>
            <a:lstStyle/>
            <a:p>
              <a:pPr algn="ctr">
                <a:lnSpc>
                  <a:spcPts val="2898"/>
                </a:lnSpc>
              </a:pPr>
            </a:p>
          </p:txBody>
        </p:sp>
      </p:grpSp>
      <p:sp>
        <p:nvSpPr>
          <p:cNvPr name="TextBox 7" id="7"/>
          <p:cNvSpPr txBox="true"/>
          <p:nvPr/>
        </p:nvSpPr>
        <p:spPr>
          <a:xfrm rot="0">
            <a:off x="2301087" y="3926630"/>
            <a:ext cx="1629081" cy="833783"/>
          </a:xfrm>
          <a:prstGeom prst="rect">
            <a:avLst/>
          </a:prstGeom>
        </p:spPr>
        <p:txBody>
          <a:bodyPr anchor="t" rtlCol="false" tIns="0" lIns="0" bIns="0" rIns="0">
            <a:spAutoFit/>
          </a:bodyPr>
          <a:lstStyle/>
          <a:p>
            <a:pPr algn="ctr">
              <a:lnSpc>
                <a:spcPts val="5807"/>
              </a:lnSpc>
            </a:pPr>
            <a:r>
              <a:rPr lang="en-US" sz="7082">
                <a:solidFill>
                  <a:srgbClr val="FFFFFF"/>
                </a:solidFill>
                <a:latin typeface="Gochi Hand"/>
              </a:rPr>
              <a:t>1</a:t>
            </a:r>
          </a:p>
        </p:txBody>
      </p:sp>
      <p:grpSp>
        <p:nvGrpSpPr>
          <p:cNvPr name="Group 8" id="8"/>
          <p:cNvGrpSpPr/>
          <p:nvPr/>
        </p:nvGrpSpPr>
        <p:grpSpPr>
          <a:xfrm rot="0">
            <a:off x="12531122" y="4298704"/>
            <a:ext cx="4604292" cy="5625566"/>
            <a:chOff x="0" y="0"/>
            <a:chExt cx="1455448" cy="1778280"/>
          </a:xfrm>
        </p:grpSpPr>
        <p:sp>
          <p:nvSpPr>
            <p:cNvPr name="Freeform 9" id="9"/>
            <p:cNvSpPr/>
            <p:nvPr/>
          </p:nvSpPr>
          <p:spPr>
            <a:xfrm flipH="false" flipV="false" rot="0">
              <a:off x="0" y="0"/>
              <a:ext cx="1455448" cy="1778280"/>
            </a:xfrm>
            <a:custGeom>
              <a:avLst/>
              <a:gdLst/>
              <a:ahLst/>
              <a:cxnLst/>
              <a:rect r="r" b="b" t="t" l="l"/>
              <a:pathLst>
                <a:path h="1778280" w="1455448">
                  <a:moveTo>
                    <a:pt x="85754" y="0"/>
                  </a:moveTo>
                  <a:lnTo>
                    <a:pt x="1369694" y="0"/>
                  </a:lnTo>
                  <a:cubicBezTo>
                    <a:pt x="1417054" y="0"/>
                    <a:pt x="1455448" y="38394"/>
                    <a:pt x="1455448" y="85754"/>
                  </a:cubicBezTo>
                  <a:lnTo>
                    <a:pt x="1455448" y="1692526"/>
                  </a:lnTo>
                  <a:cubicBezTo>
                    <a:pt x="1455448" y="1739886"/>
                    <a:pt x="1417054" y="1778280"/>
                    <a:pt x="1369694" y="1778280"/>
                  </a:cubicBezTo>
                  <a:lnTo>
                    <a:pt x="85754" y="1778280"/>
                  </a:lnTo>
                  <a:cubicBezTo>
                    <a:pt x="38394" y="1778280"/>
                    <a:pt x="0" y="1739886"/>
                    <a:pt x="0" y="1692526"/>
                  </a:cubicBezTo>
                  <a:lnTo>
                    <a:pt x="0" y="85754"/>
                  </a:lnTo>
                  <a:cubicBezTo>
                    <a:pt x="0" y="38394"/>
                    <a:pt x="38394" y="0"/>
                    <a:pt x="85754" y="0"/>
                  </a:cubicBezTo>
                  <a:close/>
                </a:path>
              </a:pathLst>
            </a:custGeom>
            <a:solidFill>
              <a:srgbClr val="F4C2A1"/>
            </a:solidFill>
          </p:spPr>
        </p:sp>
        <p:sp>
          <p:nvSpPr>
            <p:cNvPr name="TextBox 10" id="10"/>
            <p:cNvSpPr txBox="true"/>
            <p:nvPr/>
          </p:nvSpPr>
          <p:spPr>
            <a:xfrm>
              <a:off x="0" y="9525"/>
              <a:ext cx="1455448" cy="1768755"/>
            </a:xfrm>
            <a:prstGeom prst="rect">
              <a:avLst/>
            </a:prstGeom>
          </p:spPr>
          <p:txBody>
            <a:bodyPr anchor="ctr" rtlCol="false" tIns="50800" lIns="50800" bIns="50800" rIns="50800"/>
            <a:lstStyle/>
            <a:p>
              <a:pPr algn="ctr">
                <a:lnSpc>
                  <a:spcPts val="2783"/>
                </a:lnSpc>
              </a:pPr>
            </a:p>
          </p:txBody>
        </p:sp>
      </p:grpSp>
      <p:sp>
        <p:nvSpPr>
          <p:cNvPr name="TextBox 11" id="11"/>
          <p:cNvSpPr txBox="true"/>
          <p:nvPr/>
        </p:nvSpPr>
        <p:spPr>
          <a:xfrm rot="0">
            <a:off x="13954200" y="3926630"/>
            <a:ext cx="1629081" cy="833783"/>
          </a:xfrm>
          <a:prstGeom prst="rect">
            <a:avLst/>
          </a:prstGeom>
        </p:spPr>
        <p:txBody>
          <a:bodyPr anchor="t" rtlCol="false" tIns="0" lIns="0" bIns="0" rIns="0">
            <a:spAutoFit/>
          </a:bodyPr>
          <a:lstStyle/>
          <a:p>
            <a:pPr algn="ctr">
              <a:lnSpc>
                <a:spcPts val="5807"/>
              </a:lnSpc>
            </a:pPr>
            <a:r>
              <a:rPr lang="en-US" sz="7082">
                <a:solidFill>
                  <a:srgbClr val="FFFFFF"/>
                </a:solidFill>
                <a:latin typeface="Gochi Hand"/>
              </a:rPr>
              <a:t>3</a:t>
            </a:r>
          </a:p>
        </p:txBody>
      </p:sp>
      <p:sp>
        <p:nvSpPr>
          <p:cNvPr name="TextBox 12" id="12"/>
          <p:cNvSpPr txBox="true"/>
          <p:nvPr/>
        </p:nvSpPr>
        <p:spPr>
          <a:xfrm rot="0">
            <a:off x="1109801" y="4994340"/>
            <a:ext cx="4558123" cy="1203644"/>
          </a:xfrm>
          <a:prstGeom prst="rect">
            <a:avLst/>
          </a:prstGeom>
        </p:spPr>
        <p:txBody>
          <a:bodyPr anchor="t" rtlCol="false" tIns="0" lIns="0" bIns="0" rIns="0">
            <a:spAutoFit/>
          </a:bodyPr>
          <a:lstStyle/>
          <a:p>
            <a:pPr algn="ctr">
              <a:lnSpc>
                <a:spcPts val="3207"/>
              </a:lnSpc>
            </a:pPr>
            <a:r>
              <a:rPr lang="en-US" sz="2291">
                <a:solidFill>
                  <a:srgbClr val="000000"/>
                </a:solidFill>
                <a:latin typeface="Canva Sans Bold"/>
              </a:rPr>
              <a:t>Empowering Intelligent Tutoring and grading Systems</a:t>
            </a:r>
          </a:p>
        </p:txBody>
      </p:sp>
      <p:sp>
        <p:nvSpPr>
          <p:cNvPr name="TextBox 13" id="13"/>
          <p:cNvSpPr txBox="true"/>
          <p:nvPr/>
        </p:nvSpPr>
        <p:spPr>
          <a:xfrm rot="0">
            <a:off x="12523237" y="5150487"/>
            <a:ext cx="4718635" cy="798942"/>
          </a:xfrm>
          <a:prstGeom prst="rect">
            <a:avLst/>
          </a:prstGeom>
        </p:spPr>
        <p:txBody>
          <a:bodyPr anchor="t" rtlCol="false" tIns="0" lIns="0" bIns="0" rIns="0">
            <a:spAutoFit/>
          </a:bodyPr>
          <a:lstStyle/>
          <a:p>
            <a:pPr algn="ctr">
              <a:lnSpc>
                <a:spcPts val="3205"/>
              </a:lnSpc>
            </a:pPr>
            <a:r>
              <a:rPr lang="en-US" sz="2289">
                <a:solidFill>
                  <a:srgbClr val="000000"/>
                </a:solidFill>
                <a:latin typeface="Canva Sans Bold"/>
              </a:rPr>
              <a:t>Aiding Educational and</a:t>
            </a:r>
          </a:p>
          <a:p>
            <a:pPr algn="ctr">
              <a:lnSpc>
                <a:spcPts val="3205"/>
              </a:lnSpc>
            </a:pPr>
            <a:r>
              <a:rPr lang="en-US" sz="2289">
                <a:solidFill>
                  <a:srgbClr val="000000"/>
                </a:solidFill>
                <a:latin typeface="Canva Sans Bold"/>
              </a:rPr>
              <a:t> Research Institutions</a:t>
            </a:r>
          </a:p>
        </p:txBody>
      </p:sp>
      <p:sp>
        <p:nvSpPr>
          <p:cNvPr name="TextBox 14" id="14"/>
          <p:cNvSpPr txBox="true"/>
          <p:nvPr/>
        </p:nvSpPr>
        <p:spPr>
          <a:xfrm rot="0">
            <a:off x="12629694" y="6600317"/>
            <a:ext cx="4505720" cy="582775"/>
          </a:xfrm>
          <a:prstGeom prst="rect">
            <a:avLst/>
          </a:prstGeom>
        </p:spPr>
        <p:txBody>
          <a:bodyPr anchor="t" rtlCol="false" tIns="0" lIns="0" bIns="0" rIns="0">
            <a:spAutoFit/>
          </a:bodyPr>
          <a:lstStyle/>
          <a:p>
            <a:pPr marL="368763" indent="-184382" lvl="1">
              <a:lnSpc>
                <a:spcPts val="2391"/>
              </a:lnSpc>
              <a:buFont typeface="Arial"/>
              <a:buChar char="•"/>
            </a:pPr>
            <a:r>
              <a:rPr lang="en-US" sz="1708">
                <a:solidFill>
                  <a:srgbClr val="000000"/>
                </a:solidFill>
                <a:latin typeface="Canva Sans"/>
              </a:rPr>
              <a:t>Fostering cross-disciplinary research with global impact. </a:t>
            </a:r>
          </a:p>
        </p:txBody>
      </p:sp>
      <p:sp>
        <p:nvSpPr>
          <p:cNvPr name="TextBox 15" id="15"/>
          <p:cNvSpPr txBox="true"/>
          <p:nvPr/>
        </p:nvSpPr>
        <p:spPr>
          <a:xfrm rot="0">
            <a:off x="1166721" y="6766102"/>
            <a:ext cx="4363182" cy="586859"/>
          </a:xfrm>
          <a:prstGeom prst="rect">
            <a:avLst/>
          </a:prstGeom>
        </p:spPr>
        <p:txBody>
          <a:bodyPr anchor="t" rtlCol="false" tIns="0" lIns="0" bIns="0" rIns="0">
            <a:spAutoFit/>
          </a:bodyPr>
          <a:lstStyle/>
          <a:p>
            <a:pPr marL="368723" indent="-184362" lvl="1">
              <a:lnSpc>
                <a:spcPts val="2390"/>
              </a:lnSpc>
              <a:buFont typeface="Arial"/>
              <a:buChar char="•"/>
            </a:pPr>
            <a:r>
              <a:rPr lang="en-US" sz="1707">
                <a:solidFill>
                  <a:srgbClr val="000000"/>
                </a:solidFill>
                <a:latin typeface="Canva Sans"/>
              </a:rPr>
              <a:t>Supporting educational institutions in optimizing teaching methods.</a:t>
            </a:r>
          </a:p>
        </p:txBody>
      </p:sp>
      <p:sp>
        <p:nvSpPr>
          <p:cNvPr name="TextBox 16" id="16"/>
          <p:cNvSpPr txBox="true"/>
          <p:nvPr/>
        </p:nvSpPr>
        <p:spPr>
          <a:xfrm rot="0">
            <a:off x="1109801" y="7840967"/>
            <a:ext cx="4423359" cy="604215"/>
          </a:xfrm>
          <a:prstGeom prst="rect">
            <a:avLst/>
          </a:prstGeom>
        </p:spPr>
        <p:txBody>
          <a:bodyPr anchor="t" rtlCol="false" tIns="0" lIns="0" bIns="0" rIns="0">
            <a:spAutoFit/>
          </a:bodyPr>
          <a:lstStyle/>
          <a:p>
            <a:pPr marL="373809" indent="-186904" lvl="1">
              <a:lnSpc>
                <a:spcPts val="2423"/>
              </a:lnSpc>
              <a:buFont typeface="Arial"/>
              <a:buChar char="•"/>
            </a:pPr>
            <a:r>
              <a:rPr lang="en-US" sz="1731">
                <a:solidFill>
                  <a:srgbClr val="000000"/>
                </a:solidFill>
                <a:latin typeface="Canva Sans"/>
              </a:rPr>
              <a:t>Enhancing students' writing skills and learning outcomes.</a:t>
            </a:r>
          </a:p>
        </p:txBody>
      </p:sp>
      <p:grpSp>
        <p:nvGrpSpPr>
          <p:cNvPr name="Group 17" id="17"/>
          <p:cNvGrpSpPr/>
          <p:nvPr/>
        </p:nvGrpSpPr>
        <p:grpSpPr>
          <a:xfrm rot="0">
            <a:off x="6910304" y="4298704"/>
            <a:ext cx="4636552" cy="5625566"/>
            <a:chOff x="0" y="0"/>
            <a:chExt cx="1465646" cy="1778280"/>
          </a:xfrm>
        </p:grpSpPr>
        <p:sp>
          <p:nvSpPr>
            <p:cNvPr name="Freeform 18" id="18"/>
            <p:cNvSpPr/>
            <p:nvPr/>
          </p:nvSpPr>
          <p:spPr>
            <a:xfrm flipH="false" flipV="false" rot="0">
              <a:off x="0" y="0"/>
              <a:ext cx="1465646" cy="1778280"/>
            </a:xfrm>
            <a:custGeom>
              <a:avLst/>
              <a:gdLst/>
              <a:ahLst/>
              <a:cxnLst/>
              <a:rect r="r" b="b" t="t" l="l"/>
              <a:pathLst>
                <a:path h="1778280" w="1465646">
                  <a:moveTo>
                    <a:pt x="85158" y="0"/>
                  </a:moveTo>
                  <a:lnTo>
                    <a:pt x="1380488" y="0"/>
                  </a:lnTo>
                  <a:cubicBezTo>
                    <a:pt x="1427519" y="0"/>
                    <a:pt x="1465646" y="38126"/>
                    <a:pt x="1465646" y="85158"/>
                  </a:cubicBezTo>
                  <a:lnTo>
                    <a:pt x="1465646" y="1693122"/>
                  </a:lnTo>
                  <a:cubicBezTo>
                    <a:pt x="1465646" y="1740153"/>
                    <a:pt x="1427519" y="1778280"/>
                    <a:pt x="1380488" y="1778280"/>
                  </a:cubicBezTo>
                  <a:lnTo>
                    <a:pt x="85158" y="1778280"/>
                  </a:lnTo>
                  <a:cubicBezTo>
                    <a:pt x="38126" y="1778280"/>
                    <a:pt x="0" y="1740153"/>
                    <a:pt x="0" y="1693122"/>
                  </a:cubicBezTo>
                  <a:lnTo>
                    <a:pt x="0" y="85158"/>
                  </a:lnTo>
                  <a:cubicBezTo>
                    <a:pt x="0" y="38126"/>
                    <a:pt x="38126" y="0"/>
                    <a:pt x="85158" y="0"/>
                  </a:cubicBezTo>
                  <a:close/>
                </a:path>
              </a:pathLst>
            </a:custGeom>
            <a:solidFill>
              <a:srgbClr val="EAD3CA"/>
            </a:solidFill>
          </p:spPr>
        </p:sp>
        <p:sp>
          <p:nvSpPr>
            <p:cNvPr name="TextBox 19" id="19"/>
            <p:cNvSpPr txBox="true"/>
            <p:nvPr/>
          </p:nvSpPr>
          <p:spPr>
            <a:xfrm>
              <a:off x="0" y="9525"/>
              <a:ext cx="1465646" cy="1768755"/>
            </a:xfrm>
            <a:prstGeom prst="rect">
              <a:avLst/>
            </a:prstGeom>
          </p:spPr>
          <p:txBody>
            <a:bodyPr anchor="ctr" rtlCol="false" tIns="50800" lIns="50800" bIns="50800" rIns="50800"/>
            <a:lstStyle/>
            <a:p>
              <a:pPr algn="ctr">
                <a:lnSpc>
                  <a:spcPts val="2898"/>
                </a:lnSpc>
              </a:pPr>
            </a:p>
          </p:txBody>
        </p:sp>
      </p:grpSp>
      <p:sp>
        <p:nvSpPr>
          <p:cNvPr name="TextBox 20" id="20"/>
          <p:cNvSpPr txBox="true"/>
          <p:nvPr/>
        </p:nvSpPr>
        <p:spPr>
          <a:xfrm rot="0">
            <a:off x="8284982" y="3926630"/>
            <a:ext cx="1629081" cy="833783"/>
          </a:xfrm>
          <a:prstGeom prst="rect">
            <a:avLst/>
          </a:prstGeom>
        </p:spPr>
        <p:txBody>
          <a:bodyPr anchor="t" rtlCol="false" tIns="0" lIns="0" bIns="0" rIns="0">
            <a:spAutoFit/>
          </a:bodyPr>
          <a:lstStyle/>
          <a:p>
            <a:pPr algn="ctr">
              <a:lnSpc>
                <a:spcPts val="5807"/>
              </a:lnSpc>
            </a:pPr>
            <a:r>
              <a:rPr lang="en-US" sz="7082">
                <a:solidFill>
                  <a:srgbClr val="FFFFFF"/>
                </a:solidFill>
                <a:latin typeface="Gochi Hand"/>
              </a:rPr>
              <a:t>2</a:t>
            </a:r>
          </a:p>
        </p:txBody>
      </p:sp>
      <p:sp>
        <p:nvSpPr>
          <p:cNvPr name="TextBox 21" id="21"/>
          <p:cNvSpPr txBox="true"/>
          <p:nvPr/>
        </p:nvSpPr>
        <p:spPr>
          <a:xfrm rot="0">
            <a:off x="6988733" y="5179604"/>
            <a:ext cx="4558123" cy="394166"/>
          </a:xfrm>
          <a:prstGeom prst="rect">
            <a:avLst/>
          </a:prstGeom>
        </p:spPr>
        <p:txBody>
          <a:bodyPr anchor="t" rtlCol="false" tIns="0" lIns="0" bIns="0" rIns="0">
            <a:spAutoFit/>
          </a:bodyPr>
          <a:lstStyle/>
          <a:p>
            <a:pPr algn="ctr">
              <a:lnSpc>
                <a:spcPts val="3207"/>
              </a:lnSpc>
            </a:pPr>
            <a:r>
              <a:rPr lang="en-US" sz="2291">
                <a:solidFill>
                  <a:srgbClr val="000000"/>
                </a:solidFill>
                <a:latin typeface="Canva Sans Bold"/>
              </a:rPr>
              <a:t>Skill Assessment</a:t>
            </a:r>
          </a:p>
        </p:txBody>
      </p:sp>
      <p:sp>
        <p:nvSpPr>
          <p:cNvPr name="TextBox 22" id="22"/>
          <p:cNvSpPr txBox="true"/>
          <p:nvPr/>
        </p:nvSpPr>
        <p:spPr>
          <a:xfrm rot="0">
            <a:off x="7046989" y="6465115"/>
            <a:ext cx="4363182" cy="887846"/>
          </a:xfrm>
          <a:prstGeom prst="rect">
            <a:avLst/>
          </a:prstGeom>
        </p:spPr>
        <p:txBody>
          <a:bodyPr anchor="t" rtlCol="false" tIns="0" lIns="0" bIns="0" rIns="0">
            <a:spAutoFit/>
          </a:bodyPr>
          <a:lstStyle/>
          <a:p>
            <a:pPr marL="368723" indent="-184362" lvl="1">
              <a:lnSpc>
                <a:spcPts val="2390"/>
              </a:lnSpc>
              <a:buFont typeface="Arial"/>
              <a:buChar char="•"/>
            </a:pPr>
            <a:r>
              <a:rPr lang="en-US" sz="1707">
                <a:solidFill>
                  <a:srgbClr val="000000"/>
                </a:solidFill>
                <a:latin typeface="Canva Sans"/>
              </a:rPr>
              <a:t>Offering a comprehensive tool for assessing and improving various skills</a:t>
            </a:r>
          </a:p>
        </p:txBody>
      </p:sp>
      <p:sp>
        <p:nvSpPr>
          <p:cNvPr name="TextBox 23" id="23"/>
          <p:cNvSpPr txBox="true"/>
          <p:nvPr/>
        </p:nvSpPr>
        <p:spPr>
          <a:xfrm rot="0">
            <a:off x="7077316" y="7688398"/>
            <a:ext cx="4423359" cy="909353"/>
          </a:xfrm>
          <a:prstGeom prst="rect">
            <a:avLst/>
          </a:prstGeom>
        </p:spPr>
        <p:txBody>
          <a:bodyPr anchor="t" rtlCol="false" tIns="0" lIns="0" bIns="0" rIns="0">
            <a:spAutoFit/>
          </a:bodyPr>
          <a:lstStyle/>
          <a:p>
            <a:pPr marL="373809" indent="-186904" lvl="1">
              <a:lnSpc>
                <a:spcPts val="2423"/>
              </a:lnSpc>
              <a:buFont typeface="Arial"/>
              <a:buChar char="•"/>
            </a:pPr>
            <a:r>
              <a:rPr lang="en-US" sz="1731">
                <a:solidFill>
                  <a:srgbClr val="000000"/>
                </a:solidFill>
                <a:latin typeface="Canva Sans"/>
              </a:rPr>
              <a:t>Empowering individuals to enhance their abilities and reach their potential.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20814" y="641595"/>
            <a:ext cx="12446372" cy="1700931"/>
            <a:chOff x="0" y="0"/>
            <a:chExt cx="4476287" cy="611733"/>
          </a:xfrm>
        </p:grpSpPr>
        <p:sp>
          <p:nvSpPr>
            <p:cNvPr name="Freeform 3" id="3"/>
            <p:cNvSpPr/>
            <p:nvPr/>
          </p:nvSpPr>
          <p:spPr>
            <a:xfrm flipH="false" flipV="false" rot="0">
              <a:off x="0" y="0"/>
              <a:ext cx="4476287" cy="611733"/>
            </a:xfrm>
            <a:custGeom>
              <a:avLst/>
              <a:gdLst/>
              <a:ahLst/>
              <a:cxnLst/>
              <a:rect r="r" b="b" t="t" l="l"/>
              <a:pathLst>
                <a:path h="611733" w="4476287">
                  <a:moveTo>
                    <a:pt x="21149" y="0"/>
                  </a:moveTo>
                  <a:lnTo>
                    <a:pt x="4455139" y="0"/>
                  </a:lnTo>
                  <a:cubicBezTo>
                    <a:pt x="4466818" y="0"/>
                    <a:pt x="4476287" y="9469"/>
                    <a:pt x="4476287" y="21149"/>
                  </a:cubicBezTo>
                  <a:lnTo>
                    <a:pt x="4476287" y="590584"/>
                  </a:lnTo>
                  <a:cubicBezTo>
                    <a:pt x="4476287" y="602264"/>
                    <a:pt x="4466818" y="611733"/>
                    <a:pt x="4455139" y="611733"/>
                  </a:cubicBezTo>
                  <a:lnTo>
                    <a:pt x="21149" y="611733"/>
                  </a:lnTo>
                  <a:cubicBezTo>
                    <a:pt x="15540" y="611733"/>
                    <a:pt x="10160" y="609505"/>
                    <a:pt x="6194" y="605539"/>
                  </a:cubicBezTo>
                  <a:cubicBezTo>
                    <a:pt x="2228" y="601572"/>
                    <a:pt x="0" y="596193"/>
                    <a:pt x="0" y="590584"/>
                  </a:cubicBezTo>
                  <a:lnTo>
                    <a:pt x="0" y="21149"/>
                  </a:lnTo>
                  <a:cubicBezTo>
                    <a:pt x="0" y="9469"/>
                    <a:pt x="9469" y="0"/>
                    <a:pt x="21149" y="0"/>
                  </a:cubicBezTo>
                  <a:close/>
                </a:path>
              </a:pathLst>
            </a:custGeom>
            <a:solidFill>
              <a:srgbClr val="FFFEF7"/>
            </a:solidFill>
            <a:ln w="47625" cap="rnd">
              <a:solidFill>
                <a:srgbClr val="000000"/>
              </a:solidFill>
              <a:prstDash val="solid"/>
              <a:round/>
            </a:ln>
          </p:spPr>
        </p:sp>
        <p:sp>
          <p:nvSpPr>
            <p:cNvPr name="TextBox 4" id="4"/>
            <p:cNvSpPr txBox="true"/>
            <p:nvPr/>
          </p:nvSpPr>
          <p:spPr>
            <a:xfrm>
              <a:off x="0" y="-9525"/>
              <a:ext cx="4476287" cy="621258"/>
            </a:xfrm>
            <a:prstGeom prst="rect">
              <a:avLst/>
            </a:prstGeom>
          </p:spPr>
          <p:txBody>
            <a:bodyPr anchor="ctr" rtlCol="false" tIns="0" lIns="0" bIns="0" rIns="0"/>
            <a:lstStyle/>
            <a:p>
              <a:pPr algn="ctr" marL="0" indent="0" lvl="0">
                <a:lnSpc>
                  <a:spcPts val="700"/>
                </a:lnSpc>
                <a:spcBef>
                  <a:spcPct val="0"/>
                </a:spcBef>
              </a:pPr>
            </a:p>
          </p:txBody>
        </p:sp>
      </p:grpSp>
      <p:sp>
        <p:nvSpPr>
          <p:cNvPr name="Freeform 5" id="5"/>
          <p:cNvSpPr/>
          <p:nvPr/>
        </p:nvSpPr>
        <p:spPr>
          <a:xfrm flipH="false" flipV="false" rot="1683888">
            <a:off x="15941323" y="5997879"/>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522133" y="870442"/>
            <a:ext cx="10578631" cy="1100360"/>
          </a:xfrm>
          <a:prstGeom prst="rect">
            <a:avLst/>
          </a:prstGeom>
        </p:spPr>
        <p:txBody>
          <a:bodyPr anchor="t" rtlCol="false" tIns="0" lIns="0" bIns="0" rIns="0">
            <a:spAutoFit/>
          </a:bodyPr>
          <a:lstStyle/>
          <a:p>
            <a:pPr algn="ctr" marL="0" indent="0" lvl="0">
              <a:lnSpc>
                <a:spcPts val="8817"/>
              </a:lnSpc>
              <a:spcBef>
                <a:spcPct val="0"/>
              </a:spcBef>
            </a:pPr>
            <a:r>
              <a:rPr lang="en-US" sz="6298">
                <a:solidFill>
                  <a:srgbClr val="000000"/>
                </a:solidFill>
                <a:latin typeface="Repo Bold Bold"/>
              </a:rPr>
              <a:t>DATA UNDERSTANDING</a:t>
            </a:r>
          </a:p>
        </p:txBody>
      </p:sp>
      <p:sp>
        <p:nvSpPr>
          <p:cNvPr name="Freeform 8" id="8"/>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038579" y="2639857"/>
            <a:ext cx="14617455" cy="5472137"/>
          </a:xfrm>
          <a:custGeom>
            <a:avLst/>
            <a:gdLst/>
            <a:ahLst/>
            <a:cxnLst/>
            <a:rect r="r" b="b" t="t" l="l"/>
            <a:pathLst>
              <a:path h="5472137" w="14617455">
                <a:moveTo>
                  <a:pt x="0" y="0"/>
                </a:moveTo>
                <a:lnTo>
                  <a:pt x="14617456" y="0"/>
                </a:lnTo>
                <a:lnTo>
                  <a:pt x="14617456" y="5472137"/>
                </a:lnTo>
                <a:lnTo>
                  <a:pt x="0" y="5472137"/>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DAFxrV6cny0</dc:identifier>
  <dcterms:modified xsi:type="dcterms:W3CDTF">2011-08-01T06:04:30Z</dcterms:modified>
  <cp:revision>1</cp:revision>
  <dc:title>Intro to DS Project</dc:title>
</cp:coreProperties>
</file>